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sldIdLst>
    <p:sldId id="256" r:id="rId2"/>
    <p:sldId id="257" r:id="rId3"/>
    <p:sldId id="261" r:id="rId4"/>
    <p:sldId id="263" r:id="rId5"/>
    <p:sldId id="264" r:id="rId6"/>
    <p:sldId id="265" r:id="rId7"/>
    <p:sldId id="262" r:id="rId8"/>
    <p:sldId id="258" r:id="rId9"/>
    <p:sldId id="259" r:id="rId10"/>
    <p:sldId id="266" r:id="rId11"/>
    <p:sldId id="267" r:id="rId12"/>
    <p:sldId id="268" r:id="rId13"/>
    <p:sldId id="269" r:id="rId14"/>
    <p:sldId id="270" r:id="rId15"/>
    <p:sldId id="271" r:id="rId16"/>
    <p:sldId id="272" r:id="rId17"/>
    <p:sldId id="281" r:id="rId18"/>
    <p:sldId id="273" r:id="rId19"/>
    <p:sldId id="280" r:id="rId20"/>
    <p:sldId id="274" r:id="rId21"/>
    <p:sldId id="275" r:id="rId22"/>
    <p:sldId id="276" r:id="rId23"/>
    <p:sldId id="279" r:id="rId24"/>
    <p:sldId id="278"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tr-TR"/>
              <a:t>Asıl başlık stilini düzenlemek için tıklayın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lvl1pPr algn="l">
              <a:defRPr/>
            </a:lvl1pPr>
          </a:lstStyle>
          <a:p>
            <a:fld id="{4ABE1348-C546-4E27-A9D0-158D99E2F70A}" type="datetimeFigureOut">
              <a:rPr lang="tr-TR" smtClean="0"/>
              <a:t>30.12.2021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B3B9555-947B-477B-B408-A9E345FFADBB}" type="slidenum">
              <a:rPr lang="tr-TR" smtClean="0"/>
              <a:t>‹#›</a:t>
            </a:fld>
            <a:endParaRPr lang="tr-T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908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ABE1348-C546-4E27-A9D0-158D99E2F70A}" type="datetimeFigureOut">
              <a:rPr lang="tr-TR" smtClean="0"/>
              <a:t>30.12.2021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B3B9555-947B-477B-B408-A9E345FFADBB}" type="slidenum">
              <a:rPr lang="tr-TR" smtClean="0"/>
              <a:t>‹#›</a:t>
            </a:fld>
            <a:endParaRPr lang="tr-TR"/>
          </a:p>
        </p:txBody>
      </p:sp>
    </p:spTree>
    <p:extLst>
      <p:ext uri="{BB962C8B-B14F-4D97-AF65-F5344CB8AC3E}">
        <p14:creationId xmlns:p14="http://schemas.microsoft.com/office/powerpoint/2010/main" val="31196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ABE1348-C546-4E27-A9D0-158D99E2F70A}" type="datetimeFigureOut">
              <a:rPr lang="tr-TR" smtClean="0"/>
              <a:t>30.12.2021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B3B9555-947B-477B-B408-A9E345FFADBB}" type="slidenum">
              <a:rPr lang="tr-TR" smtClean="0"/>
              <a:t>‹#›</a:t>
            </a:fld>
            <a:endParaRPr lang="tr-T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45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ABE1348-C546-4E27-A9D0-158D99E2F70A}" type="datetimeFigureOut">
              <a:rPr lang="tr-TR" smtClean="0"/>
              <a:t>30.12.2021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B3B9555-947B-477B-B408-A9E345FFADBB}" type="slidenum">
              <a:rPr lang="tr-TR" smtClean="0"/>
              <a:t>‹#›</a:t>
            </a:fld>
            <a:endParaRPr lang="tr-TR"/>
          </a:p>
        </p:txBody>
      </p:sp>
    </p:spTree>
    <p:extLst>
      <p:ext uri="{BB962C8B-B14F-4D97-AF65-F5344CB8AC3E}">
        <p14:creationId xmlns:p14="http://schemas.microsoft.com/office/powerpoint/2010/main" val="432449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ABE1348-C546-4E27-A9D0-158D99E2F70A}" type="datetimeFigureOut">
              <a:rPr lang="tr-TR" smtClean="0"/>
              <a:t>30.12.2021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B3B9555-947B-477B-B408-A9E345FFADBB}" type="slidenum">
              <a:rPr lang="tr-TR" smtClean="0"/>
              <a:t>‹#›</a:t>
            </a:fld>
            <a:endParaRPr lang="tr-T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855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ABE1348-C546-4E27-A9D0-158D99E2F70A}" type="datetimeFigureOut">
              <a:rPr lang="tr-TR" smtClean="0"/>
              <a:t>30.12.2021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B3B9555-947B-477B-B408-A9E345FFADBB}" type="slidenum">
              <a:rPr lang="tr-TR" smtClean="0"/>
              <a:t>‹#›</a:t>
            </a:fld>
            <a:endParaRPr lang="tr-TR"/>
          </a:p>
        </p:txBody>
      </p:sp>
    </p:spTree>
    <p:extLst>
      <p:ext uri="{BB962C8B-B14F-4D97-AF65-F5344CB8AC3E}">
        <p14:creationId xmlns:p14="http://schemas.microsoft.com/office/powerpoint/2010/main" val="1555828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24128" y="2967788"/>
            <a:ext cx="4754880" cy="334157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tr-TR"/>
              <a:t>Asıl metin stillerini düzenlemek için tıklayın</a:t>
            </a:r>
          </a:p>
        </p:txBody>
      </p:sp>
      <p:sp>
        <p:nvSpPr>
          <p:cNvPr id="6" name="Content Placeholder 5"/>
          <p:cNvSpPr>
            <a:spLocks noGrp="1"/>
          </p:cNvSpPr>
          <p:nvPr>
            <p:ph sz="quarter" idx="4"/>
          </p:nvPr>
        </p:nvSpPr>
        <p:spPr>
          <a:xfrm>
            <a:off x="5990888" y="2967788"/>
            <a:ext cx="4754880" cy="334157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ABE1348-C546-4E27-A9D0-158D99E2F70A}" type="datetimeFigureOut">
              <a:rPr lang="tr-TR" smtClean="0"/>
              <a:t>30.12.2021</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B3B9555-947B-477B-B408-A9E345FFADBB}" type="slidenum">
              <a:rPr lang="tr-TR" smtClean="0"/>
              <a:t>‹#›</a:t>
            </a:fld>
            <a:endParaRPr lang="tr-TR"/>
          </a:p>
        </p:txBody>
      </p:sp>
    </p:spTree>
    <p:extLst>
      <p:ext uri="{BB962C8B-B14F-4D97-AF65-F5344CB8AC3E}">
        <p14:creationId xmlns:p14="http://schemas.microsoft.com/office/powerpoint/2010/main" val="10517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4ABE1348-C546-4E27-A9D0-158D99E2F70A}" type="datetimeFigureOut">
              <a:rPr lang="tr-TR" smtClean="0"/>
              <a:t>30.12.2021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B3B9555-947B-477B-B408-A9E345FFADBB}" type="slidenum">
              <a:rPr lang="tr-TR" smtClean="0"/>
              <a:t>‹#›</a:t>
            </a:fld>
            <a:endParaRPr lang="tr-TR"/>
          </a:p>
        </p:txBody>
      </p:sp>
    </p:spTree>
    <p:extLst>
      <p:ext uri="{BB962C8B-B14F-4D97-AF65-F5344CB8AC3E}">
        <p14:creationId xmlns:p14="http://schemas.microsoft.com/office/powerpoint/2010/main" val="22800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E1348-C546-4E27-A9D0-158D99E2F70A}" type="datetimeFigureOut">
              <a:rPr lang="tr-TR" smtClean="0"/>
              <a:t>30.12.2021</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B3B9555-947B-477B-B408-A9E345FFADBB}" type="slidenum">
              <a:rPr lang="tr-TR" smtClean="0"/>
              <a:t>‹#›</a:t>
            </a:fld>
            <a:endParaRPr lang="tr-TR"/>
          </a:p>
        </p:txBody>
      </p:sp>
    </p:spTree>
    <p:extLst>
      <p:ext uri="{BB962C8B-B14F-4D97-AF65-F5344CB8AC3E}">
        <p14:creationId xmlns:p14="http://schemas.microsoft.com/office/powerpoint/2010/main" val="50447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tr-TR"/>
              <a:t>Asıl başlık stilini düzenlemek için tıklayın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ABE1348-C546-4E27-A9D0-158D99E2F70A}" type="datetimeFigureOut">
              <a:rPr lang="tr-TR" smtClean="0"/>
              <a:t>30.12.2021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B3B9555-947B-477B-B408-A9E345FFADBB}" type="slidenum">
              <a:rPr lang="tr-TR" smtClean="0"/>
              <a:t>‹#›</a:t>
            </a:fld>
            <a:endParaRPr lang="tr-TR"/>
          </a:p>
        </p:txBody>
      </p:sp>
    </p:spTree>
    <p:extLst>
      <p:ext uri="{BB962C8B-B14F-4D97-AF65-F5344CB8AC3E}">
        <p14:creationId xmlns:p14="http://schemas.microsoft.com/office/powerpoint/2010/main" val="211635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ABE1348-C546-4E27-A9D0-158D99E2F70A}" type="datetimeFigureOut">
              <a:rPr lang="tr-TR" smtClean="0"/>
              <a:t>30.12.2021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B3B9555-947B-477B-B408-A9E345FFADBB}" type="slidenum">
              <a:rPr lang="tr-TR" smtClean="0"/>
              <a:t>‹#›</a:t>
            </a:fld>
            <a:endParaRPr lang="tr-T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871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ABE1348-C546-4E27-A9D0-158D99E2F70A}" type="datetimeFigureOut">
              <a:rPr lang="tr-TR" smtClean="0"/>
              <a:t>30.12.2021</a:t>
            </a:fld>
            <a:endParaRPr lang="tr-T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tr-T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B3B9555-947B-477B-B408-A9E345FFADBB}" type="slidenum">
              <a:rPr lang="tr-TR" smtClean="0"/>
              <a:t>‹#›</a:t>
            </a:fld>
            <a:endParaRPr lang="tr-T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79818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A4CECB3-C22E-4C8B-BAF3-FF4CF5B40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67D0C5-73F7-42FF-B095-8F1E57AD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F098B3B-696A-4023-821E-6DBA3AFD7D1B}"/>
              </a:ext>
            </a:extLst>
          </p:cNvPr>
          <p:cNvSpPr>
            <a:spLocks noGrp="1"/>
          </p:cNvSpPr>
          <p:nvPr>
            <p:ph type="ctrTitle"/>
          </p:nvPr>
        </p:nvSpPr>
        <p:spPr>
          <a:xfrm>
            <a:off x="457200" y="640080"/>
            <a:ext cx="3185917" cy="3034857"/>
          </a:xfrm>
        </p:spPr>
        <p:txBody>
          <a:bodyPr anchor="b">
            <a:normAutofit/>
          </a:bodyPr>
          <a:lstStyle/>
          <a:p>
            <a:r>
              <a:rPr lang="tr-TR" sz="4400">
                <a:solidFill>
                  <a:srgbClr val="FFFFFF"/>
                </a:solidFill>
              </a:rPr>
              <a:t>CENTRAL CAR POLICY</a:t>
            </a:r>
          </a:p>
        </p:txBody>
      </p:sp>
      <p:sp>
        <p:nvSpPr>
          <p:cNvPr id="3" name="Alt Başlık 2">
            <a:extLst>
              <a:ext uri="{FF2B5EF4-FFF2-40B4-BE49-F238E27FC236}">
                <a16:creationId xmlns:a16="http://schemas.microsoft.com/office/drawing/2014/main" id="{56BEF9D4-95A5-4204-86A2-58AE1D9BE909}"/>
              </a:ext>
            </a:extLst>
          </p:cNvPr>
          <p:cNvSpPr>
            <a:spLocks noGrp="1"/>
          </p:cNvSpPr>
          <p:nvPr>
            <p:ph type="subTitle" idx="1"/>
          </p:nvPr>
        </p:nvSpPr>
        <p:spPr>
          <a:xfrm>
            <a:off x="638921" y="3849539"/>
            <a:ext cx="3004195" cy="2359417"/>
          </a:xfrm>
        </p:spPr>
        <p:txBody>
          <a:bodyPr anchor="t">
            <a:normAutofit/>
          </a:bodyPr>
          <a:lstStyle/>
          <a:p>
            <a:pPr algn="r"/>
            <a:r>
              <a:rPr lang="tr-TR" sz="1600">
                <a:solidFill>
                  <a:srgbClr val="FFFFFF"/>
                </a:solidFill>
              </a:rPr>
              <a:t>TOLGA ÇOBANOĞLU</a:t>
            </a:r>
          </a:p>
        </p:txBody>
      </p:sp>
      <p:pic>
        <p:nvPicPr>
          <p:cNvPr id="7" name="Resim 6" descr="metin, işaret, karanlık içeren bir resim&#10;&#10;Açıklama otomatik olarak oluşturuldu">
            <a:extLst>
              <a:ext uri="{FF2B5EF4-FFF2-40B4-BE49-F238E27FC236}">
                <a16:creationId xmlns:a16="http://schemas.microsoft.com/office/drawing/2014/main" id="{769EA893-AC21-45CB-BBDB-69A99D5F7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529" y="640080"/>
            <a:ext cx="2964367" cy="2964367"/>
          </a:xfrm>
          <a:prstGeom prst="rect">
            <a:avLst/>
          </a:prstGeom>
        </p:spPr>
      </p:pic>
      <p:cxnSp>
        <p:nvCxnSpPr>
          <p:cNvPr id="18" name="Straight Connector 17">
            <a:extLst>
              <a:ext uri="{FF2B5EF4-FFF2-40B4-BE49-F238E27FC236}">
                <a16:creationId xmlns:a16="http://schemas.microsoft.com/office/drawing/2014/main" id="{8E17E5BA-9A68-4F5E-8C0E-C94E4402B2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4C73F2-6925-4D25-B019-A2AAF3B3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6037730" y="2302274"/>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Resim 8">
            <a:extLst>
              <a:ext uri="{FF2B5EF4-FFF2-40B4-BE49-F238E27FC236}">
                <a16:creationId xmlns:a16="http://schemas.microsoft.com/office/drawing/2014/main" id="{1FFE0A6F-9E3F-413D-8F43-4CE8FFD62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122" y="3926180"/>
            <a:ext cx="2282776" cy="2282776"/>
          </a:xfrm>
          <a:prstGeom prst="rect">
            <a:avLst/>
          </a:prstGeom>
        </p:spPr>
      </p:pic>
      <p:cxnSp>
        <p:nvCxnSpPr>
          <p:cNvPr id="22" name="Straight Connector 21">
            <a:extLst>
              <a:ext uri="{FF2B5EF4-FFF2-40B4-BE49-F238E27FC236}">
                <a16:creationId xmlns:a16="http://schemas.microsoft.com/office/drawing/2014/main" id="{0F24C92C-BD4D-4E7A-A2A2-38D6CE2C9C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5130" y="1963779"/>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FDA2C72A-379E-4DC6-92D4-E834EEF64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001" y="1604619"/>
            <a:ext cx="3644400" cy="3644400"/>
          </a:xfrm>
          <a:prstGeom prst="rect">
            <a:avLst/>
          </a:prstGeom>
        </p:spPr>
      </p:pic>
    </p:spTree>
    <p:extLst>
      <p:ext uri="{BB962C8B-B14F-4D97-AF65-F5344CB8AC3E}">
        <p14:creationId xmlns:p14="http://schemas.microsoft.com/office/powerpoint/2010/main" val="3041331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FDF949-EFB5-427C-B569-12A4B8C2E041}"/>
              </a:ext>
            </a:extLst>
          </p:cNvPr>
          <p:cNvSpPr>
            <a:spLocks noGrp="1"/>
          </p:cNvSpPr>
          <p:nvPr>
            <p:ph type="title"/>
          </p:nvPr>
        </p:nvSpPr>
        <p:spPr>
          <a:xfrm>
            <a:off x="884168" y="604623"/>
            <a:ext cx="9720072" cy="1499616"/>
          </a:xfrm>
        </p:spPr>
        <p:txBody>
          <a:bodyPr/>
          <a:lstStyle/>
          <a:p>
            <a:r>
              <a:rPr lang="tr-TR" dirty="0"/>
              <a:t>DIFFERENCE WITH THE EXIST</a:t>
            </a:r>
          </a:p>
        </p:txBody>
      </p:sp>
      <p:sp>
        <p:nvSpPr>
          <p:cNvPr id="3" name="İçerik Yer Tutucusu 2">
            <a:extLst>
              <a:ext uri="{FF2B5EF4-FFF2-40B4-BE49-F238E27FC236}">
                <a16:creationId xmlns:a16="http://schemas.microsoft.com/office/drawing/2014/main" id="{845AF04B-FB93-4202-B458-106987B1C0C0}"/>
              </a:ext>
            </a:extLst>
          </p:cNvPr>
          <p:cNvSpPr>
            <a:spLocks noGrp="1"/>
          </p:cNvSpPr>
          <p:nvPr>
            <p:ph idx="1"/>
          </p:nvPr>
        </p:nvSpPr>
        <p:spPr>
          <a:xfrm>
            <a:off x="221697" y="2248012"/>
            <a:ext cx="4704868" cy="4023360"/>
          </a:xfrm>
        </p:spPr>
        <p:txBody>
          <a:bodyPr/>
          <a:lstStyle/>
          <a:p>
            <a:r>
              <a:rPr lang="tr-TR" dirty="0" err="1"/>
              <a:t>There</a:t>
            </a:r>
            <a:r>
              <a:rPr lang="tr-TR" dirty="0"/>
              <a:t> </a:t>
            </a:r>
            <a:r>
              <a:rPr lang="tr-TR" dirty="0" err="1"/>
              <a:t>are</a:t>
            </a:r>
            <a:r>
              <a:rPr lang="tr-TR" dirty="0"/>
              <a:t> </a:t>
            </a:r>
            <a:r>
              <a:rPr lang="tr-TR" dirty="0" err="1"/>
              <a:t>some</a:t>
            </a:r>
            <a:r>
              <a:rPr lang="tr-TR" dirty="0"/>
              <a:t> </a:t>
            </a:r>
            <a:r>
              <a:rPr lang="tr-TR" dirty="0" err="1"/>
              <a:t>different</a:t>
            </a:r>
            <a:r>
              <a:rPr lang="tr-TR" dirty="0"/>
              <a:t> </a:t>
            </a:r>
            <a:r>
              <a:rPr lang="tr-TR" dirty="0" err="1"/>
              <a:t>ways</a:t>
            </a:r>
            <a:r>
              <a:rPr lang="tr-TR" dirty="0"/>
              <a:t> </a:t>
            </a:r>
            <a:r>
              <a:rPr lang="tr-TR" dirty="0" err="1"/>
              <a:t>to</a:t>
            </a:r>
            <a:r>
              <a:rPr lang="tr-TR" dirty="0"/>
              <a:t> </a:t>
            </a:r>
            <a:r>
              <a:rPr lang="tr-TR" dirty="0" err="1"/>
              <a:t>learn</a:t>
            </a:r>
            <a:r>
              <a:rPr lang="tr-TR" dirty="0"/>
              <a:t> </a:t>
            </a:r>
            <a:r>
              <a:rPr lang="tr-TR" dirty="0" err="1"/>
              <a:t>details</a:t>
            </a:r>
            <a:r>
              <a:rPr lang="tr-TR" dirty="0"/>
              <a:t> of car,</a:t>
            </a:r>
          </a:p>
          <a:p>
            <a:r>
              <a:rPr lang="tr-TR" dirty="0" err="1"/>
              <a:t>Firstly</a:t>
            </a:r>
            <a:r>
              <a:rPr lang="tr-TR" dirty="0"/>
              <a:t>, </a:t>
            </a:r>
            <a:r>
              <a:rPr lang="tr-TR" dirty="0" err="1"/>
              <a:t>you</a:t>
            </a:r>
            <a:r>
              <a:rPr lang="tr-TR" dirty="0"/>
              <a:t> can </a:t>
            </a:r>
            <a:r>
              <a:rPr lang="tr-TR" dirty="0" err="1"/>
              <a:t>use</a:t>
            </a:r>
            <a:r>
              <a:rPr lang="tr-TR" dirty="0"/>
              <a:t> e-devlet platform </a:t>
            </a:r>
            <a:r>
              <a:rPr lang="tr-TR" dirty="0" err="1"/>
              <a:t>to</a:t>
            </a:r>
            <a:r>
              <a:rPr lang="tr-TR" dirty="0"/>
              <a:t> </a:t>
            </a:r>
            <a:r>
              <a:rPr lang="en-US" dirty="0"/>
              <a:t>get information about your traffic policy and damage information.</a:t>
            </a:r>
            <a:endParaRPr lang="tr-TR" dirty="0"/>
          </a:p>
          <a:p>
            <a:r>
              <a:rPr lang="tr-TR" dirty="0" err="1"/>
              <a:t>There</a:t>
            </a:r>
            <a:r>
              <a:rPr lang="tr-TR" dirty="0"/>
              <a:t> is </a:t>
            </a:r>
            <a:r>
              <a:rPr lang="tr-TR" dirty="0" err="1"/>
              <a:t>one</a:t>
            </a:r>
            <a:r>
              <a:rPr lang="tr-TR" dirty="0"/>
              <a:t> </a:t>
            </a:r>
            <a:r>
              <a:rPr lang="tr-TR" dirty="0" err="1"/>
              <a:t>necessary</a:t>
            </a:r>
            <a:r>
              <a:rPr lang="tr-TR" dirty="0"/>
              <a:t> </a:t>
            </a:r>
            <a:r>
              <a:rPr lang="tr-TR" dirty="0" err="1"/>
              <a:t>rule</a:t>
            </a:r>
            <a:r>
              <a:rPr lang="tr-TR" dirty="0"/>
              <a:t>, y</a:t>
            </a:r>
            <a:r>
              <a:rPr lang="en-US" dirty="0" err="1"/>
              <a:t>ou</a:t>
            </a:r>
            <a:r>
              <a:rPr lang="en-US" dirty="0"/>
              <a:t> can only use this if you own the </a:t>
            </a:r>
            <a:r>
              <a:rPr lang="tr-TR" dirty="0"/>
              <a:t>car</a:t>
            </a:r>
            <a:r>
              <a:rPr lang="en-US" dirty="0"/>
              <a:t>.</a:t>
            </a:r>
            <a:endParaRPr lang="tr-TR" dirty="0"/>
          </a:p>
          <a:p>
            <a:endParaRPr lang="tr-TR" dirty="0"/>
          </a:p>
        </p:txBody>
      </p:sp>
      <p:pic>
        <p:nvPicPr>
          <p:cNvPr id="5" name="Resim 4">
            <a:extLst>
              <a:ext uri="{FF2B5EF4-FFF2-40B4-BE49-F238E27FC236}">
                <a16:creationId xmlns:a16="http://schemas.microsoft.com/office/drawing/2014/main" id="{A6BB4269-94C0-46A5-B619-7CF203250344}"/>
              </a:ext>
            </a:extLst>
          </p:cNvPr>
          <p:cNvPicPr>
            <a:picLocks noChangeAspect="1"/>
          </p:cNvPicPr>
          <p:nvPr/>
        </p:nvPicPr>
        <p:blipFill>
          <a:blip r:embed="rId2"/>
          <a:stretch>
            <a:fillRect/>
          </a:stretch>
        </p:blipFill>
        <p:spPr>
          <a:xfrm>
            <a:off x="5272684" y="2086245"/>
            <a:ext cx="6697619" cy="4310904"/>
          </a:xfrm>
          <a:prstGeom prst="rect">
            <a:avLst/>
          </a:prstGeom>
        </p:spPr>
      </p:pic>
    </p:spTree>
    <p:extLst>
      <p:ext uri="{BB962C8B-B14F-4D97-AF65-F5344CB8AC3E}">
        <p14:creationId xmlns:p14="http://schemas.microsoft.com/office/powerpoint/2010/main" val="412221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3B74C4-93C7-408C-BBCA-8C9632D25F9F}"/>
              </a:ext>
            </a:extLst>
          </p:cNvPr>
          <p:cNvSpPr>
            <a:spLocks noGrp="1"/>
          </p:cNvSpPr>
          <p:nvPr>
            <p:ph type="title"/>
          </p:nvPr>
        </p:nvSpPr>
        <p:spPr/>
        <p:txBody>
          <a:bodyPr/>
          <a:lstStyle/>
          <a:p>
            <a:r>
              <a:rPr lang="tr-TR" dirty="0"/>
              <a:t>DIFFERENCE WITH THE EXIST</a:t>
            </a:r>
          </a:p>
        </p:txBody>
      </p:sp>
      <p:sp>
        <p:nvSpPr>
          <p:cNvPr id="3" name="İçerik Yer Tutucusu 2">
            <a:extLst>
              <a:ext uri="{FF2B5EF4-FFF2-40B4-BE49-F238E27FC236}">
                <a16:creationId xmlns:a16="http://schemas.microsoft.com/office/drawing/2014/main" id="{7DE13D94-290D-43C8-86E4-8E1BDD82C071}"/>
              </a:ext>
            </a:extLst>
          </p:cNvPr>
          <p:cNvSpPr>
            <a:spLocks noGrp="1"/>
          </p:cNvSpPr>
          <p:nvPr>
            <p:ph idx="1"/>
          </p:nvPr>
        </p:nvSpPr>
        <p:spPr>
          <a:xfrm>
            <a:off x="1024129" y="2286000"/>
            <a:ext cx="4835134" cy="4023360"/>
          </a:xfrm>
        </p:spPr>
        <p:txBody>
          <a:bodyPr>
            <a:normAutofit fontScale="92500" lnSpcReduction="10000"/>
          </a:bodyPr>
          <a:lstStyle/>
          <a:p>
            <a:r>
              <a:rPr lang="tr-TR" dirty="0" err="1"/>
              <a:t>You</a:t>
            </a:r>
            <a:r>
              <a:rPr lang="tr-TR" dirty="0"/>
              <a:t> can </a:t>
            </a:r>
            <a:r>
              <a:rPr lang="tr-TR" dirty="0" err="1"/>
              <a:t>make</a:t>
            </a:r>
            <a:r>
              <a:rPr lang="tr-TR" dirty="0"/>
              <a:t> a </a:t>
            </a:r>
            <a:r>
              <a:rPr lang="tr-TR" dirty="0" err="1"/>
              <a:t>query</a:t>
            </a:r>
            <a:r>
              <a:rPr lang="tr-TR" dirty="0"/>
              <a:t> </a:t>
            </a:r>
            <a:r>
              <a:rPr lang="tr-TR" dirty="0" err="1"/>
              <a:t>different</a:t>
            </a:r>
            <a:r>
              <a:rPr lang="tr-TR" dirty="0"/>
              <a:t> </a:t>
            </a:r>
            <a:r>
              <a:rPr lang="tr-TR" dirty="0" err="1"/>
              <a:t>way</a:t>
            </a:r>
            <a:r>
              <a:rPr lang="tr-TR" dirty="0"/>
              <a:t> </a:t>
            </a:r>
            <a:r>
              <a:rPr lang="tr-TR" dirty="0" err="1"/>
              <a:t>with</a:t>
            </a:r>
            <a:r>
              <a:rPr lang="tr-TR" dirty="0"/>
              <a:t> </a:t>
            </a:r>
            <a:r>
              <a:rPr lang="tr-TR" dirty="0" err="1"/>
              <a:t>using</a:t>
            </a:r>
            <a:r>
              <a:rPr lang="tr-TR" dirty="0"/>
              <a:t> </a:t>
            </a:r>
            <a:r>
              <a:rPr lang="tr-TR" dirty="0" err="1"/>
              <a:t>sms</a:t>
            </a:r>
            <a:r>
              <a:rPr lang="tr-TR" dirty="0"/>
              <a:t> service as «5664».</a:t>
            </a:r>
          </a:p>
          <a:p>
            <a:r>
              <a:rPr lang="tr-TR" dirty="0" err="1"/>
              <a:t>It</a:t>
            </a:r>
            <a:r>
              <a:rPr lang="tr-TR" dirty="0"/>
              <a:t> </a:t>
            </a:r>
            <a:r>
              <a:rPr lang="tr-TR" dirty="0" err="1"/>
              <a:t>presents</a:t>
            </a:r>
            <a:r>
              <a:rPr lang="tr-TR" dirty="0"/>
              <a:t> </a:t>
            </a:r>
            <a:r>
              <a:rPr lang="tr-TR" dirty="0" err="1"/>
              <a:t>different</a:t>
            </a:r>
            <a:r>
              <a:rPr lang="tr-TR" dirty="0"/>
              <a:t> </a:t>
            </a:r>
            <a:r>
              <a:rPr lang="tr-TR" dirty="0" err="1"/>
              <a:t>choice</a:t>
            </a:r>
            <a:r>
              <a:rPr lang="tr-TR" dirty="0"/>
              <a:t> </a:t>
            </a:r>
            <a:r>
              <a:rPr lang="tr-TR" dirty="0" err="1"/>
              <a:t>about</a:t>
            </a:r>
            <a:r>
              <a:rPr lang="tr-TR" dirty="0"/>
              <a:t> </a:t>
            </a:r>
            <a:r>
              <a:rPr lang="tr-TR" dirty="0" err="1"/>
              <a:t>query</a:t>
            </a:r>
            <a:r>
              <a:rPr lang="tr-TR" dirty="0"/>
              <a:t> </a:t>
            </a:r>
            <a:r>
              <a:rPr lang="tr-TR" dirty="0" err="1"/>
              <a:t>like</a:t>
            </a:r>
            <a:r>
              <a:rPr lang="tr-TR" dirty="0"/>
              <a:t> d</a:t>
            </a:r>
            <a:r>
              <a:rPr lang="en-US" dirty="0" err="1"/>
              <a:t>etails</a:t>
            </a:r>
            <a:r>
              <a:rPr lang="en-US" dirty="0"/>
              <a:t> of accidents or accidents involving the vehicle, the amount of damage paid</a:t>
            </a:r>
            <a:r>
              <a:rPr lang="tr-TR" dirty="0"/>
              <a:t> </a:t>
            </a:r>
            <a:r>
              <a:rPr lang="tr-TR" dirty="0" err="1"/>
              <a:t>etc</a:t>
            </a:r>
            <a:r>
              <a:rPr lang="tr-TR" dirty="0"/>
              <a:t>.</a:t>
            </a:r>
          </a:p>
          <a:p>
            <a:r>
              <a:rPr lang="tr-TR" dirty="0" err="1"/>
              <a:t>Disadvantage</a:t>
            </a:r>
            <a:r>
              <a:rPr lang="tr-TR" dirty="0"/>
              <a:t> of </a:t>
            </a:r>
            <a:r>
              <a:rPr lang="tr-TR" dirty="0" err="1"/>
              <a:t>the</a:t>
            </a:r>
            <a:r>
              <a:rPr lang="tr-TR" dirty="0"/>
              <a:t> </a:t>
            </a:r>
            <a:r>
              <a:rPr lang="tr-TR" dirty="0" err="1"/>
              <a:t>this</a:t>
            </a:r>
            <a:r>
              <a:rPr lang="tr-TR" dirty="0"/>
              <a:t> </a:t>
            </a:r>
            <a:r>
              <a:rPr lang="tr-TR" dirty="0" err="1"/>
              <a:t>system</a:t>
            </a:r>
            <a:r>
              <a:rPr lang="tr-TR" dirty="0"/>
              <a:t> </a:t>
            </a:r>
            <a:r>
              <a:rPr lang="tr-TR" dirty="0" err="1"/>
              <a:t>you</a:t>
            </a:r>
            <a:r>
              <a:rPr lang="tr-TR" dirty="0"/>
              <a:t> </a:t>
            </a:r>
            <a:r>
              <a:rPr lang="tr-TR" dirty="0" err="1"/>
              <a:t>have</a:t>
            </a:r>
            <a:r>
              <a:rPr lang="tr-TR" dirty="0"/>
              <a:t> </a:t>
            </a:r>
            <a:r>
              <a:rPr lang="tr-TR" dirty="0" err="1"/>
              <a:t>to</a:t>
            </a:r>
            <a:r>
              <a:rPr lang="tr-TR" dirty="0"/>
              <a:t> pay </a:t>
            </a:r>
            <a:r>
              <a:rPr lang="tr-TR" dirty="0" err="1"/>
              <a:t>every</a:t>
            </a:r>
            <a:r>
              <a:rPr lang="tr-TR" dirty="0"/>
              <a:t> </a:t>
            </a:r>
            <a:r>
              <a:rPr lang="tr-TR" dirty="0" err="1"/>
              <a:t>per</a:t>
            </a:r>
            <a:r>
              <a:rPr lang="tr-TR" dirty="0"/>
              <a:t> </a:t>
            </a:r>
            <a:r>
              <a:rPr lang="tr-TR" dirty="0" err="1"/>
              <a:t>query</a:t>
            </a:r>
            <a:r>
              <a:rPr lang="tr-TR" dirty="0"/>
              <a:t> 11Turkish </a:t>
            </a:r>
            <a:r>
              <a:rPr lang="tr-TR" dirty="0" err="1"/>
              <a:t>Liras</a:t>
            </a:r>
            <a:r>
              <a:rPr lang="tr-TR" dirty="0"/>
              <a:t> </a:t>
            </a:r>
            <a:r>
              <a:rPr lang="tr-TR" dirty="0" err="1"/>
              <a:t>and</a:t>
            </a:r>
            <a:r>
              <a:rPr lang="tr-TR" dirty="0"/>
              <a:t> it </a:t>
            </a:r>
            <a:r>
              <a:rPr lang="tr-TR" dirty="0" err="1"/>
              <a:t>does</a:t>
            </a:r>
            <a:r>
              <a:rPr lang="tr-TR" dirty="0"/>
              <a:t> not </a:t>
            </a:r>
            <a:r>
              <a:rPr lang="tr-TR" dirty="0" err="1"/>
              <a:t>show</a:t>
            </a:r>
            <a:r>
              <a:rPr lang="tr-TR" dirty="0"/>
              <a:t> </a:t>
            </a:r>
            <a:r>
              <a:rPr lang="tr-TR" dirty="0" err="1"/>
              <a:t>real</a:t>
            </a:r>
            <a:r>
              <a:rPr lang="tr-TR" dirty="0"/>
              <a:t> </a:t>
            </a:r>
            <a:r>
              <a:rPr lang="tr-TR" dirty="0" err="1"/>
              <a:t>things</a:t>
            </a:r>
            <a:r>
              <a:rPr lang="tr-TR" dirty="0"/>
              <a:t>.</a:t>
            </a:r>
            <a:r>
              <a:rPr lang="en-US" dirty="0"/>
              <a:t> These messages are only the accident charges reported to the insurance. </a:t>
            </a:r>
            <a:endParaRPr lang="tr-TR" dirty="0"/>
          </a:p>
          <a:p>
            <a:r>
              <a:rPr lang="en-US" dirty="0"/>
              <a:t>If the user does not want the boiler to appear in the </a:t>
            </a:r>
            <a:r>
              <a:rPr lang="tr-TR" dirty="0" err="1"/>
              <a:t>damage</a:t>
            </a:r>
            <a:r>
              <a:rPr lang="tr-TR" dirty="0"/>
              <a:t> </a:t>
            </a:r>
            <a:r>
              <a:rPr lang="tr-TR" dirty="0" err="1"/>
              <a:t>costs</a:t>
            </a:r>
            <a:r>
              <a:rPr lang="en-US" dirty="0"/>
              <a:t>, she</a:t>
            </a:r>
            <a:r>
              <a:rPr lang="tr-TR" dirty="0"/>
              <a:t>/he</a:t>
            </a:r>
            <a:r>
              <a:rPr lang="en-US" dirty="0"/>
              <a:t> can have it done in the industry and deceive these records.</a:t>
            </a:r>
            <a:endParaRPr lang="tr-TR" dirty="0"/>
          </a:p>
        </p:txBody>
      </p:sp>
      <p:pic>
        <p:nvPicPr>
          <p:cNvPr id="5" name="Resim 4" descr="metin içeren bir resim&#10;&#10;Açıklama otomatik olarak oluşturuldu">
            <a:extLst>
              <a:ext uri="{FF2B5EF4-FFF2-40B4-BE49-F238E27FC236}">
                <a16:creationId xmlns:a16="http://schemas.microsoft.com/office/drawing/2014/main" id="{89DA3A88-E9FE-4060-B573-DB05ABFFC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218" y="382842"/>
            <a:ext cx="2857143" cy="5790476"/>
          </a:xfrm>
          <a:prstGeom prst="rect">
            <a:avLst/>
          </a:prstGeom>
        </p:spPr>
      </p:pic>
    </p:spTree>
    <p:extLst>
      <p:ext uri="{BB962C8B-B14F-4D97-AF65-F5344CB8AC3E}">
        <p14:creationId xmlns:p14="http://schemas.microsoft.com/office/powerpoint/2010/main" val="1287791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6799E6-1D0F-4C28-AACC-2CFED36EF56D}"/>
              </a:ext>
            </a:extLst>
          </p:cNvPr>
          <p:cNvSpPr>
            <a:spLocks noGrp="1"/>
          </p:cNvSpPr>
          <p:nvPr>
            <p:ph type="title"/>
          </p:nvPr>
        </p:nvSpPr>
        <p:spPr/>
        <p:txBody>
          <a:bodyPr/>
          <a:lstStyle/>
          <a:p>
            <a:r>
              <a:rPr lang="tr-TR" dirty="0"/>
              <a:t>WHAT IS CENTRAL CAR POLICY ?</a:t>
            </a:r>
          </a:p>
        </p:txBody>
      </p:sp>
      <p:sp>
        <p:nvSpPr>
          <p:cNvPr id="3" name="İçerik Yer Tutucusu 2">
            <a:extLst>
              <a:ext uri="{FF2B5EF4-FFF2-40B4-BE49-F238E27FC236}">
                <a16:creationId xmlns:a16="http://schemas.microsoft.com/office/drawing/2014/main" id="{7D6EEA1E-2E79-4643-AA26-16B01E2D1C34}"/>
              </a:ext>
            </a:extLst>
          </p:cNvPr>
          <p:cNvSpPr>
            <a:spLocks noGrp="1"/>
          </p:cNvSpPr>
          <p:nvPr>
            <p:ph idx="1"/>
          </p:nvPr>
        </p:nvSpPr>
        <p:spPr/>
        <p:txBody>
          <a:bodyPr>
            <a:normAutofit/>
          </a:bodyPr>
          <a:lstStyle/>
          <a:p>
            <a:r>
              <a:rPr lang="en-US" dirty="0"/>
              <a:t>It works in the scenario where it is compulsory to use it as an expertise or service, regardless of the institution.</a:t>
            </a:r>
            <a:endParaRPr lang="tr-TR" dirty="0"/>
          </a:p>
          <a:p>
            <a:r>
              <a:rPr lang="en-US" dirty="0"/>
              <a:t>There are some </a:t>
            </a:r>
            <a:r>
              <a:rPr lang="tr-TR" dirty="0" err="1"/>
              <a:t>frauds</a:t>
            </a:r>
            <a:r>
              <a:rPr lang="en-US" dirty="0"/>
              <a:t> in the </a:t>
            </a:r>
            <a:r>
              <a:rPr lang="tr-TR" dirty="0"/>
              <a:t>car</a:t>
            </a:r>
            <a:r>
              <a:rPr lang="en-US" dirty="0"/>
              <a:t> market and they are applied to fight them.</a:t>
            </a:r>
            <a:endParaRPr lang="tr-TR" dirty="0"/>
          </a:p>
          <a:p>
            <a:r>
              <a:rPr lang="en-US" dirty="0"/>
              <a:t>When it becomes mandatory, every change made to the car, such as headlight replacement, battery change, </a:t>
            </a:r>
            <a:r>
              <a:rPr lang="tr-TR" dirty="0" err="1"/>
              <a:t>must</a:t>
            </a:r>
            <a:r>
              <a:rPr lang="en-US" dirty="0"/>
              <a:t> be added to the system by the service and as a result, the information of that car will be updated.</a:t>
            </a:r>
            <a:endParaRPr lang="tr-TR" dirty="0"/>
          </a:p>
          <a:p>
            <a:r>
              <a:rPr lang="en-US" dirty="0"/>
              <a:t>From the other side, it is possible to model different data from the retention of information in this system. Some of them are the fees charged by the service and the fees incurred by other services, whether it shows all the revenues earned as taxes, and many other data.</a:t>
            </a:r>
            <a:endParaRPr lang="tr-TR" dirty="0"/>
          </a:p>
        </p:txBody>
      </p:sp>
    </p:spTree>
    <p:extLst>
      <p:ext uri="{BB962C8B-B14F-4D97-AF65-F5344CB8AC3E}">
        <p14:creationId xmlns:p14="http://schemas.microsoft.com/office/powerpoint/2010/main" val="993144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81A51E-484D-4703-A4A6-D67BC42E153F}"/>
              </a:ext>
            </a:extLst>
          </p:cNvPr>
          <p:cNvSpPr>
            <a:spLocks noGrp="1"/>
          </p:cNvSpPr>
          <p:nvPr>
            <p:ph type="title"/>
          </p:nvPr>
        </p:nvSpPr>
        <p:spPr/>
        <p:txBody>
          <a:bodyPr/>
          <a:lstStyle/>
          <a:p>
            <a:r>
              <a:rPr lang="tr-TR" dirty="0"/>
              <a:t>SYSTEM OVERVIEW</a:t>
            </a:r>
          </a:p>
        </p:txBody>
      </p:sp>
      <p:pic>
        <p:nvPicPr>
          <p:cNvPr id="5" name="İçerik Yer Tutucusu 4">
            <a:extLst>
              <a:ext uri="{FF2B5EF4-FFF2-40B4-BE49-F238E27FC236}">
                <a16:creationId xmlns:a16="http://schemas.microsoft.com/office/drawing/2014/main" id="{CCADA761-10C5-43FC-9E97-1936F79299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3460" y="2250059"/>
            <a:ext cx="8008300" cy="4022725"/>
          </a:xfrm>
        </p:spPr>
      </p:pic>
      <p:sp>
        <p:nvSpPr>
          <p:cNvPr id="7" name="Metin kutusu 6">
            <a:extLst>
              <a:ext uri="{FF2B5EF4-FFF2-40B4-BE49-F238E27FC236}">
                <a16:creationId xmlns:a16="http://schemas.microsoft.com/office/drawing/2014/main" id="{047E176F-FBC5-4DFB-B209-7A70ABE16135}"/>
              </a:ext>
            </a:extLst>
          </p:cNvPr>
          <p:cNvSpPr txBox="1"/>
          <p:nvPr/>
        </p:nvSpPr>
        <p:spPr>
          <a:xfrm>
            <a:off x="350240" y="3133818"/>
            <a:ext cx="2858610" cy="1477328"/>
          </a:xfrm>
          <a:prstGeom prst="rect">
            <a:avLst/>
          </a:prstGeom>
          <a:noFill/>
        </p:spPr>
        <p:txBody>
          <a:bodyPr wrap="square" rtlCol="0">
            <a:spAutoFit/>
          </a:bodyPr>
          <a:lstStyle/>
          <a:p>
            <a:r>
              <a:rPr lang="en-US" dirty="0"/>
              <a:t>It appeals to four different users, these are </a:t>
            </a:r>
            <a:r>
              <a:rPr lang="tr-TR" dirty="0" err="1"/>
              <a:t>people</a:t>
            </a:r>
            <a:r>
              <a:rPr lang="tr-TR" dirty="0"/>
              <a:t>, </a:t>
            </a:r>
            <a:r>
              <a:rPr lang="en-US" dirty="0"/>
              <a:t>service</a:t>
            </a:r>
            <a:r>
              <a:rPr lang="tr-TR" dirty="0"/>
              <a:t>, </a:t>
            </a:r>
            <a:r>
              <a:rPr lang="en-US" dirty="0"/>
              <a:t>expertise and government.</a:t>
            </a:r>
            <a:endParaRPr lang="tr-TR" dirty="0"/>
          </a:p>
          <a:p>
            <a:endParaRPr lang="tr-TR" dirty="0"/>
          </a:p>
        </p:txBody>
      </p:sp>
    </p:spTree>
    <p:extLst>
      <p:ext uri="{BB962C8B-B14F-4D97-AF65-F5344CB8AC3E}">
        <p14:creationId xmlns:p14="http://schemas.microsoft.com/office/powerpoint/2010/main" val="132106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AD2EA9-F509-4302-BFE3-3D3465F7DFAC}"/>
              </a:ext>
            </a:extLst>
          </p:cNvPr>
          <p:cNvSpPr>
            <a:spLocks noGrp="1"/>
          </p:cNvSpPr>
          <p:nvPr>
            <p:ph type="title"/>
          </p:nvPr>
        </p:nvSpPr>
        <p:spPr/>
        <p:txBody>
          <a:bodyPr/>
          <a:lstStyle/>
          <a:p>
            <a:r>
              <a:rPr lang="tr-TR" dirty="0"/>
              <a:t>SYSTEM ARCHITECTURE</a:t>
            </a:r>
          </a:p>
        </p:txBody>
      </p:sp>
      <p:sp>
        <p:nvSpPr>
          <p:cNvPr id="3" name="İçerik Yer Tutucusu 2">
            <a:extLst>
              <a:ext uri="{FF2B5EF4-FFF2-40B4-BE49-F238E27FC236}">
                <a16:creationId xmlns:a16="http://schemas.microsoft.com/office/drawing/2014/main" id="{E7FBF414-A354-4CB2-B10B-24AF5BD0E299}"/>
              </a:ext>
            </a:extLst>
          </p:cNvPr>
          <p:cNvSpPr>
            <a:spLocks noGrp="1"/>
          </p:cNvSpPr>
          <p:nvPr>
            <p:ph idx="1"/>
          </p:nvPr>
        </p:nvSpPr>
        <p:spPr>
          <a:xfrm>
            <a:off x="28377" y="3159030"/>
            <a:ext cx="2731126" cy="4023360"/>
          </a:xfrm>
        </p:spPr>
        <p:txBody>
          <a:bodyPr/>
          <a:lstStyle/>
          <a:p>
            <a:r>
              <a:rPr lang="en-US" dirty="0"/>
              <a:t>The diagram in the picture shows the </a:t>
            </a:r>
            <a:r>
              <a:rPr lang="tr-TR" dirty="0" err="1"/>
              <a:t>processes</a:t>
            </a:r>
            <a:r>
              <a:rPr lang="en-US" dirty="0"/>
              <a:t> that specific entities can do.</a:t>
            </a:r>
            <a:endParaRPr lang="tr-TR" dirty="0"/>
          </a:p>
        </p:txBody>
      </p:sp>
      <p:pic>
        <p:nvPicPr>
          <p:cNvPr id="5" name="Resim 4">
            <a:extLst>
              <a:ext uri="{FF2B5EF4-FFF2-40B4-BE49-F238E27FC236}">
                <a16:creationId xmlns:a16="http://schemas.microsoft.com/office/drawing/2014/main" id="{6D2B6A7F-08C1-4969-B025-D029AD1A4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503" y="1933435"/>
            <a:ext cx="9260625" cy="4709962"/>
          </a:xfrm>
          <a:prstGeom prst="rect">
            <a:avLst/>
          </a:prstGeom>
        </p:spPr>
      </p:pic>
    </p:spTree>
    <p:extLst>
      <p:ext uri="{BB962C8B-B14F-4D97-AF65-F5344CB8AC3E}">
        <p14:creationId xmlns:p14="http://schemas.microsoft.com/office/powerpoint/2010/main" val="3212389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16110E-1F35-49F0-B31A-6B301DBA6C00}"/>
              </a:ext>
            </a:extLst>
          </p:cNvPr>
          <p:cNvSpPr>
            <a:spLocks noGrp="1"/>
          </p:cNvSpPr>
          <p:nvPr>
            <p:ph type="title"/>
          </p:nvPr>
        </p:nvSpPr>
        <p:spPr/>
        <p:txBody>
          <a:bodyPr/>
          <a:lstStyle/>
          <a:p>
            <a:r>
              <a:rPr lang="tr-TR" dirty="0" err="1"/>
              <a:t>System</a:t>
            </a:r>
            <a:r>
              <a:rPr lang="tr-TR" dirty="0"/>
              <a:t> </a:t>
            </a:r>
            <a:r>
              <a:rPr lang="tr-TR" dirty="0" err="1"/>
              <a:t>actıvıtıes</a:t>
            </a:r>
            <a:endParaRPr lang="tr-TR" dirty="0"/>
          </a:p>
        </p:txBody>
      </p:sp>
      <p:pic>
        <p:nvPicPr>
          <p:cNvPr id="5" name="İçerik Yer Tutucusu 4">
            <a:extLst>
              <a:ext uri="{FF2B5EF4-FFF2-40B4-BE49-F238E27FC236}">
                <a16:creationId xmlns:a16="http://schemas.microsoft.com/office/drawing/2014/main" id="{211112A9-29F5-4395-9245-3178C78C2F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5021" y="651703"/>
            <a:ext cx="6017374" cy="5883819"/>
          </a:xfrm>
        </p:spPr>
      </p:pic>
      <p:sp>
        <p:nvSpPr>
          <p:cNvPr id="6" name="Metin kutusu 5">
            <a:extLst>
              <a:ext uri="{FF2B5EF4-FFF2-40B4-BE49-F238E27FC236}">
                <a16:creationId xmlns:a16="http://schemas.microsoft.com/office/drawing/2014/main" id="{9A6D4FF5-4C59-411B-A86B-D14A8785C914}"/>
              </a:ext>
            </a:extLst>
          </p:cNvPr>
          <p:cNvSpPr txBox="1"/>
          <p:nvPr/>
        </p:nvSpPr>
        <p:spPr>
          <a:xfrm>
            <a:off x="1147666" y="2705878"/>
            <a:ext cx="3097763" cy="1754326"/>
          </a:xfrm>
          <a:prstGeom prst="rect">
            <a:avLst/>
          </a:prstGeom>
          <a:noFill/>
        </p:spPr>
        <p:txBody>
          <a:bodyPr wrap="square" rtlCol="0">
            <a:spAutoFit/>
          </a:bodyPr>
          <a:lstStyle/>
          <a:p>
            <a:r>
              <a:rPr lang="tr-TR" dirty="0"/>
              <a:t>-</a:t>
            </a:r>
            <a:r>
              <a:rPr lang="tr-TR" dirty="0" err="1"/>
              <a:t>Activities</a:t>
            </a:r>
            <a:r>
              <a:rPr lang="tr-TR" dirty="0"/>
              <a:t> </a:t>
            </a:r>
            <a:r>
              <a:rPr lang="tr-TR" dirty="0" err="1"/>
              <a:t>for</a:t>
            </a:r>
            <a:r>
              <a:rPr lang="tr-TR" dirty="0"/>
              <a:t> People</a:t>
            </a:r>
          </a:p>
          <a:p>
            <a:endParaRPr lang="tr-TR" dirty="0"/>
          </a:p>
          <a:p>
            <a:r>
              <a:rPr lang="tr-TR" dirty="0"/>
              <a:t>People can </a:t>
            </a:r>
            <a:r>
              <a:rPr lang="tr-TR" dirty="0" err="1"/>
              <a:t>make</a:t>
            </a:r>
            <a:r>
              <a:rPr lang="tr-TR" dirty="0"/>
              <a:t> </a:t>
            </a:r>
            <a:r>
              <a:rPr lang="tr-TR" dirty="0" err="1"/>
              <a:t>query</a:t>
            </a:r>
            <a:r>
              <a:rPr lang="tr-TR" dirty="0"/>
              <a:t> </a:t>
            </a:r>
            <a:r>
              <a:rPr lang="tr-TR" dirty="0" err="1"/>
              <a:t>with</a:t>
            </a:r>
            <a:r>
              <a:rPr lang="tr-TR" dirty="0"/>
              <a:t> car </a:t>
            </a:r>
            <a:r>
              <a:rPr lang="tr-TR" dirty="0" err="1"/>
              <a:t>license</a:t>
            </a:r>
            <a:r>
              <a:rPr lang="tr-TR" dirty="0"/>
              <a:t> </a:t>
            </a:r>
            <a:r>
              <a:rPr lang="tr-TR" dirty="0" err="1"/>
              <a:t>plate</a:t>
            </a:r>
            <a:r>
              <a:rPr lang="tr-TR" dirty="0"/>
              <a:t>, </a:t>
            </a:r>
            <a:r>
              <a:rPr lang="tr-TR" dirty="0" err="1"/>
              <a:t>after</a:t>
            </a:r>
            <a:r>
              <a:rPr lang="tr-TR" dirty="0"/>
              <a:t> </a:t>
            </a:r>
            <a:r>
              <a:rPr lang="tr-TR" dirty="0" err="1"/>
              <a:t>that</a:t>
            </a:r>
            <a:r>
              <a:rPr lang="tr-TR" dirty="0"/>
              <a:t> </a:t>
            </a:r>
            <a:r>
              <a:rPr lang="tr-TR" dirty="0" err="1"/>
              <a:t>system</a:t>
            </a:r>
            <a:r>
              <a:rPr lang="tr-TR" dirty="0"/>
              <a:t> </a:t>
            </a:r>
            <a:r>
              <a:rPr lang="tr-TR" dirty="0" err="1"/>
              <a:t>return</a:t>
            </a:r>
            <a:r>
              <a:rPr lang="tr-TR" dirty="0"/>
              <a:t> </a:t>
            </a:r>
            <a:r>
              <a:rPr lang="tr-TR" dirty="0" err="1"/>
              <a:t>details</a:t>
            </a:r>
            <a:r>
              <a:rPr lang="tr-TR" dirty="0"/>
              <a:t> of car </a:t>
            </a:r>
            <a:r>
              <a:rPr lang="tr-TR" dirty="0" err="1"/>
              <a:t>and</a:t>
            </a:r>
            <a:r>
              <a:rPr lang="tr-TR" dirty="0"/>
              <a:t> </a:t>
            </a:r>
            <a:r>
              <a:rPr lang="tr-TR" dirty="0" err="1"/>
              <a:t>expert</a:t>
            </a:r>
            <a:r>
              <a:rPr lang="tr-TR" dirty="0"/>
              <a:t> </a:t>
            </a:r>
            <a:r>
              <a:rPr lang="tr-TR" dirty="0" err="1"/>
              <a:t>reports</a:t>
            </a:r>
            <a:r>
              <a:rPr lang="tr-TR" dirty="0"/>
              <a:t>.</a:t>
            </a:r>
          </a:p>
        </p:txBody>
      </p:sp>
    </p:spTree>
    <p:extLst>
      <p:ext uri="{BB962C8B-B14F-4D97-AF65-F5344CB8AC3E}">
        <p14:creationId xmlns:p14="http://schemas.microsoft.com/office/powerpoint/2010/main" val="594155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337DBE-DA19-4E96-B3B5-608F5735371A}"/>
              </a:ext>
            </a:extLst>
          </p:cNvPr>
          <p:cNvSpPr>
            <a:spLocks noGrp="1"/>
          </p:cNvSpPr>
          <p:nvPr>
            <p:ph type="title"/>
          </p:nvPr>
        </p:nvSpPr>
        <p:spPr/>
        <p:txBody>
          <a:bodyPr/>
          <a:lstStyle/>
          <a:p>
            <a:r>
              <a:rPr lang="tr-TR" dirty="0"/>
              <a:t>SYSTEM ACTIVITIES</a:t>
            </a:r>
          </a:p>
        </p:txBody>
      </p:sp>
      <p:sp>
        <p:nvSpPr>
          <p:cNvPr id="3" name="İçerik Yer Tutucusu 2">
            <a:extLst>
              <a:ext uri="{FF2B5EF4-FFF2-40B4-BE49-F238E27FC236}">
                <a16:creationId xmlns:a16="http://schemas.microsoft.com/office/drawing/2014/main" id="{53B17AC0-C7C9-49AF-95DF-876593F00722}"/>
              </a:ext>
            </a:extLst>
          </p:cNvPr>
          <p:cNvSpPr>
            <a:spLocks noGrp="1"/>
          </p:cNvSpPr>
          <p:nvPr>
            <p:ph idx="1"/>
          </p:nvPr>
        </p:nvSpPr>
        <p:spPr>
          <a:xfrm>
            <a:off x="1024128" y="2286000"/>
            <a:ext cx="4005071" cy="4023360"/>
          </a:xfrm>
        </p:spPr>
        <p:txBody>
          <a:bodyPr/>
          <a:lstStyle/>
          <a:p>
            <a:r>
              <a:rPr lang="tr-TR" dirty="0"/>
              <a:t>-</a:t>
            </a:r>
            <a:r>
              <a:rPr lang="tr-TR" dirty="0" err="1"/>
              <a:t>Activities</a:t>
            </a:r>
            <a:r>
              <a:rPr lang="tr-TR" dirty="0"/>
              <a:t> </a:t>
            </a:r>
            <a:r>
              <a:rPr lang="tr-TR" dirty="0" err="1"/>
              <a:t>for</a:t>
            </a:r>
            <a:r>
              <a:rPr lang="tr-TR" dirty="0"/>
              <a:t> </a:t>
            </a:r>
            <a:r>
              <a:rPr lang="tr-TR" dirty="0" err="1"/>
              <a:t>Expert</a:t>
            </a:r>
            <a:r>
              <a:rPr lang="tr-TR" dirty="0"/>
              <a:t> </a:t>
            </a:r>
            <a:r>
              <a:rPr lang="tr-TR" dirty="0" err="1"/>
              <a:t>Staff</a:t>
            </a:r>
            <a:endParaRPr lang="tr-TR" dirty="0"/>
          </a:p>
          <a:p>
            <a:r>
              <a:rPr lang="tr-TR" dirty="0" err="1"/>
              <a:t>They</a:t>
            </a:r>
            <a:r>
              <a:rPr lang="tr-TR" dirty="0"/>
              <a:t> can do </a:t>
            </a:r>
            <a:r>
              <a:rPr lang="tr-TR" dirty="0" err="1"/>
              <a:t>after</a:t>
            </a:r>
            <a:r>
              <a:rPr lang="tr-TR" dirty="0"/>
              <a:t> </a:t>
            </a:r>
            <a:r>
              <a:rPr lang="tr-TR" dirty="0" err="1"/>
              <a:t>the</a:t>
            </a:r>
            <a:r>
              <a:rPr lang="tr-TR" dirty="0"/>
              <a:t> </a:t>
            </a:r>
            <a:r>
              <a:rPr lang="tr-TR" dirty="0" err="1"/>
              <a:t>authenticated</a:t>
            </a:r>
            <a:r>
              <a:rPr lang="tr-TR" dirty="0"/>
              <a:t> </a:t>
            </a:r>
            <a:r>
              <a:rPr lang="tr-TR" dirty="0" err="1"/>
              <a:t>sign</a:t>
            </a:r>
            <a:r>
              <a:rPr lang="tr-TR" dirty="0"/>
              <a:t> in </a:t>
            </a:r>
            <a:r>
              <a:rPr lang="tr-TR" dirty="0" err="1"/>
              <a:t>process</a:t>
            </a:r>
            <a:r>
              <a:rPr lang="tr-TR" dirty="0"/>
              <a:t>, </a:t>
            </a:r>
            <a:r>
              <a:rPr lang="tr-TR" dirty="0" err="1"/>
              <a:t>add</a:t>
            </a:r>
            <a:r>
              <a:rPr lang="tr-TR" dirty="0"/>
              <a:t> </a:t>
            </a:r>
            <a:r>
              <a:rPr lang="tr-TR" dirty="0" err="1"/>
              <a:t>new</a:t>
            </a:r>
            <a:r>
              <a:rPr lang="tr-TR" dirty="0"/>
              <a:t> </a:t>
            </a:r>
            <a:r>
              <a:rPr lang="tr-TR" dirty="0" err="1"/>
              <a:t>record</a:t>
            </a:r>
            <a:r>
              <a:rPr lang="tr-TR" dirty="0"/>
              <a:t> </a:t>
            </a:r>
            <a:r>
              <a:rPr lang="tr-TR" dirty="0" err="1"/>
              <a:t>and</a:t>
            </a:r>
            <a:r>
              <a:rPr lang="tr-TR" dirty="0"/>
              <a:t> </a:t>
            </a:r>
            <a:r>
              <a:rPr lang="tr-TR" dirty="0" err="1"/>
              <a:t>make</a:t>
            </a:r>
            <a:r>
              <a:rPr lang="tr-TR" dirty="0"/>
              <a:t> a car </a:t>
            </a:r>
            <a:r>
              <a:rPr lang="tr-TR" dirty="0" err="1"/>
              <a:t>query</a:t>
            </a:r>
            <a:r>
              <a:rPr lang="tr-TR" dirty="0"/>
              <a:t>.</a:t>
            </a:r>
          </a:p>
        </p:txBody>
      </p:sp>
      <p:pic>
        <p:nvPicPr>
          <p:cNvPr id="5" name="Resim 4">
            <a:extLst>
              <a:ext uri="{FF2B5EF4-FFF2-40B4-BE49-F238E27FC236}">
                <a16:creationId xmlns:a16="http://schemas.microsoft.com/office/drawing/2014/main" id="{08F3A880-9A7D-4F17-9FC3-CC9750828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0374"/>
            <a:ext cx="5229353" cy="6497252"/>
          </a:xfrm>
          <a:prstGeom prst="rect">
            <a:avLst/>
          </a:prstGeom>
        </p:spPr>
      </p:pic>
    </p:spTree>
    <p:extLst>
      <p:ext uri="{BB962C8B-B14F-4D97-AF65-F5344CB8AC3E}">
        <p14:creationId xmlns:p14="http://schemas.microsoft.com/office/powerpoint/2010/main" val="2779604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200D2D-8878-4AAE-8DE6-B62D0E529D5A}"/>
              </a:ext>
            </a:extLst>
          </p:cNvPr>
          <p:cNvSpPr>
            <a:spLocks noGrp="1"/>
          </p:cNvSpPr>
          <p:nvPr>
            <p:ph type="title"/>
          </p:nvPr>
        </p:nvSpPr>
        <p:spPr/>
        <p:txBody>
          <a:bodyPr/>
          <a:lstStyle/>
          <a:p>
            <a:r>
              <a:rPr lang="tr-TR" dirty="0" err="1"/>
              <a:t>System</a:t>
            </a:r>
            <a:r>
              <a:rPr lang="tr-TR" dirty="0"/>
              <a:t> </a:t>
            </a:r>
            <a:r>
              <a:rPr lang="tr-TR" dirty="0" err="1"/>
              <a:t>scenarıo</a:t>
            </a:r>
            <a:endParaRPr lang="tr-TR" dirty="0"/>
          </a:p>
        </p:txBody>
      </p:sp>
      <p:pic>
        <p:nvPicPr>
          <p:cNvPr id="4" name="İçerik Yer Tutucusu 3">
            <a:extLst>
              <a:ext uri="{FF2B5EF4-FFF2-40B4-BE49-F238E27FC236}">
                <a16:creationId xmlns:a16="http://schemas.microsoft.com/office/drawing/2014/main" id="{F293BCDF-6AA1-4D95-95E8-E247014A087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4579" y="3102499"/>
            <a:ext cx="8302841" cy="3341340"/>
          </a:xfrm>
          <a:prstGeom prst="rect">
            <a:avLst/>
          </a:prstGeom>
          <a:noFill/>
          <a:ln>
            <a:noFill/>
          </a:ln>
        </p:spPr>
      </p:pic>
      <p:sp>
        <p:nvSpPr>
          <p:cNvPr id="5" name="Metin kutusu 4">
            <a:extLst>
              <a:ext uri="{FF2B5EF4-FFF2-40B4-BE49-F238E27FC236}">
                <a16:creationId xmlns:a16="http://schemas.microsoft.com/office/drawing/2014/main" id="{9E1C8F93-AF27-4FB0-A113-F4416D24E73A}"/>
              </a:ext>
            </a:extLst>
          </p:cNvPr>
          <p:cNvSpPr txBox="1"/>
          <p:nvPr/>
        </p:nvSpPr>
        <p:spPr>
          <a:xfrm>
            <a:off x="3028394" y="2311345"/>
            <a:ext cx="5193437" cy="369332"/>
          </a:xfrm>
          <a:prstGeom prst="rect">
            <a:avLst/>
          </a:prstGeom>
          <a:noFill/>
        </p:spPr>
        <p:txBody>
          <a:bodyPr wrap="square" rtlCol="0">
            <a:spAutoFit/>
          </a:bodyPr>
          <a:lstStyle/>
          <a:p>
            <a:r>
              <a:rPr lang="tr-TR" dirty="0" err="1"/>
              <a:t>Example</a:t>
            </a:r>
            <a:r>
              <a:rPr lang="tr-TR" dirty="0"/>
              <a:t> </a:t>
            </a:r>
            <a:r>
              <a:rPr lang="tr-TR" dirty="0" err="1"/>
              <a:t>for</a:t>
            </a:r>
            <a:r>
              <a:rPr lang="tr-TR" dirty="0"/>
              <a:t> Service Client </a:t>
            </a:r>
            <a:r>
              <a:rPr lang="tr-TR" dirty="0" err="1"/>
              <a:t>Use</a:t>
            </a:r>
            <a:r>
              <a:rPr lang="tr-TR" dirty="0"/>
              <a:t> Case </a:t>
            </a:r>
            <a:r>
              <a:rPr lang="tr-TR" dirty="0" err="1"/>
              <a:t>Scenario</a:t>
            </a:r>
            <a:endParaRPr lang="tr-TR" dirty="0"/>
          </a:p>
        </p:txBody>
      </p:sp>
    </p:spTree>
    <p:extLst>
      <p:ext uri="{BB962C8B-B14F-4D97-AF65-F5344CB8AC3E}">
        <p14:creationId xmlns:p14="http://schemas.microsoft.com/office/powerpoint/2010/main" val="1484078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9B85F8-F4A9-4330-B313-A5337F0B7AEA}"/>
              </a:ext>
            </a:extLst>
          </p:cNvPr>
          <p:cNvSpPr>
            <a:spLocks noGrp="1"/>
          </p:cNvSpPr>
          <p:nvPr>
            <p:ph type="title"/>
          </p:nvPr>
        </p:nvSpPr>
        <p:spPr/>
        <p:txBody>
          <a:bodyPr/>
          <a:lstStyle/>
          <a:p>
            <a:r>
              <a:rPr lang="tr-TR" dirty="0"/>
              <a:t>SYSTEM ACTIVITIES</a:t>
            </a:r>
          </a:p>
        </p:txBody>
      </p:sp>
      <p:sp>
        <p:nvSpPr>
          <p:cNvPr id="3" name="İçerik Yer Tutucusu 2">
            <a:extLst>
              <a:ext uri="{FF2B5EF4-FFF2-40B4-BE49-F238E27FC236}">
                <a16:creationId xmlns:a16="http://schemas.microsoft.com/office/drawing/2014/main" id="{0E1EC7E7-2775-4530-8212-51C6E3CBBE35}"/>
              </a:ext>
            </a:extLst>
          </p:cNvPr>
          <p:cNvSpPr>
            <a:spLocks noGrp="1"/>
          </p:cNvSpPr>
          <p:nvPr>
            <p:ph idx="1"/>
          </p:nvPr>
        </p:nvSpPr>
        <p:spPr>
          <a:xfrm>
            <a:off x="1024128" y="2286000"/>
            <a:ext cx="4727867" cy="4023360"/>
          </a:xfrm>
        </p:spPr>
        <p:txBody>
          <a:bodyPr/>
          <a:lstStyle/>
          <a:p>
            <a:r>
              <a:rPr lang="tr-TR" dirty="0"/>
              <a:t>-</a:t>
            </a:r>
            <a:r>
              <a:rPr lang="tr-TR" dirty="0" err="1"/>
              <a:t>Activities</a:t>
            </a:r>
            <a:r>
              <a:rPr lang="tr-TR" dirty="0"/>
              <a:t> </a:t>
            </a:r>
            <a:r>
              <a:rPr lang="tr-TR" dirty="0" err="1"/>
              <a:t>for</a:t>
            </a:r>
            <a:r>
              <a:rPr lang="tr-TR" dirty="0"/>
              <a:t> </a:t>
            </a:r>
            <a:r>
              <a:rPr lang="tr-TR" dirty="0" err="1"/>
              <a:t>Admin</a:t>
            </a:r>
            <a:endParaRPr lang="tr-TR" dirty="0"/>
          </a:p>
          <a:p>
            <a:r>
              <a:rPr lang="tr-TR" dirty="0" err="1"/>
              <a:t>Admin</a:t>
            </a:r>
            <a:r>
              <a:rPr lang="tr-TR" dirty="0"/>
              <a:t> </a:t>
            </a:r>
            <a:r>
              <a:rPr lang="tr-TR" dirty="0" err="1"/>
              <a:t>means</a:t>
            </a:r>
            <a:r>
              <a:rPr lang="tr-TR" dirty="0"/>
              <a:t> </a:t>
            </a:r>
            <a:r>
              <a:rPr lang="tr-TR" dirty="0" err="1"/>
              <a:t>government</a:t>
            </a:r>
            <a:r>
              <a:rPr lang="tr-TR" dirty="0"/>
              <a:t> </a:t>
            </a:r>
            <a:r>
              <a:rPr lang="tr-TR" dirty="0" err="1"/>
              <a:t>or</a:t>
            </a:r>
            <a:r>
              <a:rPr lang="tr-TR" dirty="0"/>
              <a:t> </a:t>
            </a:r>
            <a:r>
              <a:rPr lang="tr-TR" dirty="0" err="1"/>
              <a:t>any</a:t>
            </a:r>
            <a:r>
              <a:rPr lang="tr-TR" dirty="0"/>
              <a:t> </a:t>
            </a:r>
            <a:r>
              <a:rPr lang="tr-TR" dirty="0" err="1"/>
              <a:t>authorized</a:t>
            </a:r>
            <a:r>
              <a:rPr lang="tr-TR" dirty="0"/>
              <a:t> </a:t>
            </a:r>
            <a:r>
              <a:rPr lang="tr-TR" dirty="0" err="1"/>
              <a:t>staff</a:t>
            </a:r>
            <a:r>
              <a:rPr lang="tr-TR" dirty="0"/>
              <a:t> </a:t>
            </a:r>
            <a:r>
              <a:rPr lang="tr-TR" dirty="0" err="1"/>
              <a:t>or</a:t>
            </a:r>
            <a:r>
              <a:rPr lang="tr-TR" dirty="0"/>
              <a:t> </a:t>
            </a:r>
            <a:r>
              <a:rPr lang="tr-TR" dirty="0" err="1"/>
              <a:t>organisation</a:t>
            </a:r>
            <a:r>
              <a:rPr lang="tr-TR" dirty="0"/>
              <a:t>.</a:t>
            </a:r>
          </a:p>
          <a:p>
            <a:r>
              <a:rPr lang="tr-TR" dirty="0" err="1"/>
              <a:t>They</a:t>
            </a:r>
            <a:r>
              <a:rPr lang="tr-TR" dirty="0"/>
              <a:t> can </a:t>
            </a:r>
            <a:r>
              <a:rPr lang="tr-TR" dirty="0" err="1"/>
              <a:t>add</a:t>
            </a:r>
            <a:r>
              <a:rPr lang="tr-TR" dirty="0"/>
              <a:t> </a:t>
            </a:r>
            <a:r>
              <a:rPr lang="tr-TR" dirty="0" err="1"/>
              <a:t>and</a:t>
            </a:r>
            <a:r>
              <a:rPr lang="tr-TR" dirty="0"/>
              <a:t> </a:t>
            </a:r>
            <a:r>
              <a:rPr lang="tr-TR" dirty="0" err="1"/>
              <a:t>remove</a:t>
            </a:r>
            <a:r>
              <a:rPr lang="tr-TR" dirty="0"/>
              <a:t> </a:t>
            </a:r>
            <a:r>
              <a:rPr lang="tr-TR" dirty="0" err="1"/>
              <a:t>license</a:t>
            </a:r>
            <a:r>
              <a:rPr lang="tr-TR" dirty="0"/>
              <a:t> </a:t>
            </a:r>
            <a:r>
              <a:rPr lang="tr-TR" dirty="0" err="1"/>
              <a:t>plate</a:t>
            </a:r>
            <a:r>
              <a:rPr lang="tr-TR" dirty="0"/>
              <a:t>, </a:t>
            </a:r>
            <a:r>
              <a:rPr lang="tr-TR" dirty="0" err="1"/>
              <a:t>view</a:t>
            </a:r>
            <a:r>
              <a:rPr lang="tr-TR" dirty="0"/>
              <a:t> </a:t>
            </a:r>
            <a:r>
              <a:rPr lang="tr-TR" dirty="0" err="1"/>
              <a:t>transactions</a:t>
            </a:r>
            <a:r>
              <a:rPr lang="tr-TR" dirty="0"/>
              <a:t> </a:t>
            </a:r>
            <a:r>
              <a:rPr lang="tr-TR" dirty="0" err="1"/>
              <a:t>and</a:t>
            </a:r>
            <a:r>
              <a:rPr lang="tr-TR" dirty="0"/>
              <a:t> </a:t>
            </a:r>
            <a:r>
              <a:rPr lang="tr-TR" dirty="0" err="1"/>
              <a:t>feedbacks</a:t>
            </a:r>
            <a:r>
              <a:rPr lang="tr-TR" dirty="0"/>
              <a:t> </a:t>
            </a:r>
            <a:r>
              <a:rPr lang="tr-TR" dirty="0" err="1"/>
              <a:t>and</a:t>
            </a:r>
            <a:r>
              <a:rPr lang="tr-TR" dirty="0"/>
              <a:t> </a:t>
            </a:r>
            <a:r>
              <a:rPr lang="tr-TR" dirty="0" err="1"/>
              <a:t>accept</a:t>
            </a:r>
            <a:r>
              <a:rPr lang="tr-TR" dirty="0"/>
              <a:t> </a:t>
            </a:r>
            <a:r>
              <a:rPr lang="tr-TR" dirty="0" err="1"/>
              <a:t>or</a:t>
            </a:r>
            <a:r>
              <a:rPr lang="tr-TR" dirty="0"/>
              <a:t> </a:t>
            </a:r>
            <a:r>
              <a:rPr lang="tr-TR" dirty="0" err="1"/>
              <a:t>decline</a:t>
            </a:r>
            <a:r>
              <a:rPr lang="tr-TR" dirty="0"/>
              <a:t> </a:t>
            </a:r>
            <a:r>
              <a:rPr lang="tr-TR" dirty="0" err="1"/>
              <a:t>enrollments</a:t>
            </a:r>
            <a:r>
              <a:rPr lang="tr-TR" dirty="0"/>
              <a:t> of </a:t>
            </a:r>
            <a:r>
              <a:rPr lang="tr-TR" dirty="0" err="1"/>
              <a:t>business</a:t>
            </a:r>
            <a:r>
              <a:rPr lang="tr-TR" dirty="0"/>
              <a:t>.</a:t>
            </a:r>
          </a:p>
        </p:txBody>
      </p:sp>
      <p:pic>
        <p:nvPicPr>
          <p:cNvPr id="5" name="Resim 4">
            <a:extLst>
              <a:ext uri="{FF2B5EF4-FFF2-40B4-BE49-F238E27FC236}">
                <a16:creationId xmlns:a16="http://schemas.microsoft.com/office/drawing/2014/main" id="{2096464F-B145-451A-B939-3C6D5570C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006" y="403082"/>
            <a:ext cx="4808030" cy="5906278"/>
          </a:xfrm>
          <a:prstGeom prst="rect">
            <a:avLst/>
          </a:prstGeom>
        </p:spPr>
      </p:pic>
    </p:spTree>
    <p:extLst>
      <p:ext uri="{BB962C8B-B14F-4D97-AF65-F5344CB8AC3E}">
        <p14:creationId xmlns:p14="http://schemas.microsoft.com/office/powerpoint/2010/main" val="2149567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78ED56-8DBC-4815-81E1-90E14A25D541}"/>
              </a:ext>
            </a:extLst>
          </p:cNvPr>
          <p:cNvSpPr>
            <a:spLocks noGrp="1"/>
          </p:cNvSpPr>
          <p:nvPr>
            <p:ph type="title"/>
          </p:nvPr>
        </p:nvSpPr>
        <p:spPr/>
        <p:txBody>
          <a:bodyPr/>
          <a:lstStyle/>
          <a:p>
            <a:r>
              <a:rPr lang="tr-TR" dirty="0" err="1"/>
              <a:t>Some</a:t>
            </a:r>
            <a:r>
              <a:rPr lang="tr-TR" dirty="0"/>
              <a:t> PROJECT FEATURES WITH REQUIREMENTS</a:t>
            </a:r>
          </a:p>
        </p:txBody>
      </p:sp>
      <p:sp>
        <p:nvSpPr>
          <p:cNvPr id="3" name="İçerik Yer Tutucusu 2">
            <a:extLst>
              <a:ext uri="{FF2B5EF4-FFF2-40B4-BE49-F238E27FC236}">
                <a16:creationId xmlns:a16="http://schemas.microsoft.com/office/drawing/2014/main" id="{9D74EF14-0F8A-4D09-B37A-5E7B8606BDD7}"/>
              </a:ext>
            </a:extLst>
          </p:cNvPr>
          <p:cNvSpPr>
            <a:spLocks noGrp="1"/>
          </p:cNvSpPr>
          <p:nvPr>
            <p:ph idx="1"/>
          </p:nvPr>
        </p:nvSpPr>
        <p:spPr/>
        <p:txBody>
          <a:bodyPr/>
          <a:lstStyle/>
          <a:p>
            <a:r>
              <a:rPr lang="tr-TR" dirty="0"/>
              <a:t>- </a:t>
            </a:r>
            <a:r>
              <a:rPr lang="tr-TR" dirty="0" err="1"/>
              <a:t>Authentication</a:t>
            </a:r>
            <a:r>
              <a:rPr lang="tr-TR" dirty="0"/>
              <a:t> </a:t>
            </a:r>
            <a:r>
              <a:rPr lang="tr-TR" dirty="0" err="1"/>
              <a:t>for</a:t>
            </a:r>
            <a:r>
              <a:rPr lang="tr-TR" dirty="0"/>
              <a:t> </a:t>
            </a:r>
            <a:r>
              <a:rPr lang="tr-TR" dirty="0" err="1"/>
              <a:t>business</a:t>
            </a:r>
            <a:r>
              <a:rPr lang="tr-TR" dirty="0"/>
              <a:t> </a:t>
            </a:r>
            <a:r>
              <a:rPr lang="tr-TR" dirty="0" err="1"/>
              <a:t>clients</a:t>
            </a:r>
            <a:r>
              <a:rPr lang="tr-TR" dirty="0"/>
              <a:t>. (Security </a:t>
            </a:r>
            <a:r>
              <a:rPr lang="tr-TR" dirty="0" err="1"/>
              <a:t>Non-Functional</a:t>
            </a:r>
            <a:r>
              <a:rPr lang="tr-TR" dirty="0"/>
              <a:t> </a:t>
            </a:r>
            <a:r>
              <a:rPr lang="tr-TR" dirty="0" err="1"/>
              <a:t>Requirements</a:t>
            </a:r>
            <a:r>
              <a:rPr lang="tr-TR" dirty="0"/>
              <a:t>) </a:t>
            </a:r>
          </a:p>
          <a:p>
            <a:r>
              <a:rPr lang="tr-TR" dirty="0"/>
              <a:t>- Data </a:t>
            </a:r>
            <a:r>
              <a:rPr lang="tr-TR" dirty="0" err="1"/>
              <a:t>hold</a:t>
            </a:r>
            <a:r>
              <a:rPr lang="tr-TR" dirty="0"/>
              <a:t> be form of </a:t>
            </a:r>
            <a:r>
              <a:rPr lang="tr-TR" dirty="0" err="1"/>
              <a:t>encrypted</a:t>
            </a:r>
            <a:r>
              <a:rPr lang="tr-TR" dirty="0"/>
              <a:t> </a:t>
            </a:r>
            <a:r>
              <a:rPr lang="tr-TR" dirty="0" err="1"/>
              <a:t>with</a:t>
            </a:r>
            <a:r>
              <a:rPr lang="tr-TR" dirty="0"/>
              <a:t> </a:t>
            </a:r>
            <a:r>
              <a:rPr lang="tr-TR" dirty="0" err="1"/>
              <a:t>encrypt</a:t>
            </a:r>
            <a:r>
              <a:rPr lang="tr-TR" dirty="0"/>
              <a:t> </a:t>
            </a:r>
            <a:r>
              <a:rPr lang="tr-TR" dirty="0" err="1"/>
              <a:t>algorithm</a:t>
            </a:r>
            <a:r>
              <a:rPr lang="tr-TR" dirty="0"/>
              <a:t> </a:t>
            </a:r>
            <a:r>
              <a:rPr lang="tr-TR" dirty="0" err="1"/>
              <a:t>and</a:t>
            </a:r>
            <a:r>
              <a:rPr lang="tr-TR" dirty="0"/>
              <a:t> </a:t>
            </a:r>
            <a:r>
              <a:rPr lang="tr-TR" dirty="0" err="1"/>
              <a:t>hashed</a:t>
            </a:r>
            <a:r>
              <a:rPr lang="tr-TR" dirty="0"/>
              <a:t> </a:t>
            </a:r>
            <a:r>
              <a:rPr lang="tr-TR" dirty="0" err="1"/>
              <a:t>by</a:t>
            </a:r>
            <a:r>
              <a:rPr lang="tr-TR" dirty="0"/>
              <a:t> SHA256. (Data </a:t>
            </a:r>
            <a:r>
              <a:rPr lang="tr-TR" dirty="0" err="1"/>
              <a:t>Integrity</a:t>
            </a:r>
            <a:r>
              <a:rPr lang="tr-TR" dirty="0"/>
              <a:t> </a:t>
            </a:r>
            <a:r>
              <a:rPr lang="tr-TR" dirty="0" err="1"/>
              <a:t>Non-Functional</a:t>
            </a:r>
            <a:r>
              <a:rPr lang="tr-TR" dirty="0"/>
              <a:t> </a:t>
            </a:r>
            <a:r>
              <a:rPr lang="tr-TR" dirty="0" err="1"/>
              <a:t>Requirements</a:t>
            </a:r>
            <a:r>
              <a:rPr lang="tr-TR" dirty="0"/>
              <a:t>)</a:t>
            </a:r>
          </a:p>
        </p:txBody>
      </p:sp>
    </p:spTree>
    <p:extLst>
      <p:ext uri="{BB962C8B-B14F-4D97-AF65-F5344CB8AC3E}">
        <p14:creationId xmlns:p14="http://schemas.microsoft.com/office/powerpoint/2010/main" val="105791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8B9E1C-6207-4918-B123-46CC840EE2CB}"/>
              </a:ext>
            </a:extLst>
          </p:cNvPr>
          <p:cNvSpPr>
            <a:spLocks noGrp="1"/>
          </p:cNvSpPr>
          <p:nvPr>
            <p:ph type="title"/>
          </p:nvPr>
        </p:nvSpPr>
        <p:spPr/>
        <p:txBody>
          <a:bodyPr/>
          <a:lstStyle/>
          <a:p>
            <a:r>
              <a:rPr lang="tr-TR" dirty="0"/>
              <a:t>CONTENT</a:t>
            </a:r>
          </a:p>
        </p:txBody>
      </p:sp>
      <p:sp>
        <p:nvSpPr>
          <p:cNvPr id="3" name="İçerik Yer Tutucusu 2">
            <a:extLst>
              <a:ext uri="{FF2B5EF4-FFF2-40B4-BE49-F238E27FC236}">
                <a16:creationId xmlns:a16="http://schemas.microsoft.com/office/drawing/2014/main" id="{8F08336A-8618-448C-B69C-033EE05C2C9A}"/>
              </a:ext>
            </a:extLst>
          </p:cNvPr>
          <p:cNvSpPr>
            <a:spLocks noGrp="1"/>
          </p:cNvSpPr>
          <p:nvPr>
            <p:ph idx="1"/>
          </p:nvPr>
        </p:nvSpPr>
        <p:spPr/>
        <p:txBody>
          <a:bodyPr>
            <a:normAutofit fontScale="47500" lnSpcReduction="20000"/>
          </a:bodyPr>
          <a:lstStyle/>
          <a:p>
            <a:r>
              <a:rPr lang="tr-TR" dirty="0"/>
              <a:t>-PROBLEM DESCRIPTION</a:t>
            </a:r>
          </a:p>
          <a:p>
            <a:r>
              <a:rPr lang="tr-TR" dirty="0"/>
              <a:t>-TO BE VICTIMIZED WAYS</a:t>
            </a:r>
          </a:p>
          <a:p>
            <a:r>
              <a:rPr lang="tr-TR" dirty="0"/>
              <a:t>-HYPOTHESIS</a:t>
            </a:r>
          </a:p>
          <a:p>
            <a:r>
              <a:rPr lang="tr-TR" dirty="0"/>
              <a:t>-SCOPE</a:t>
            </a:r>
          </a:p>
          <a:p>
            <a:r>
              <a:rPr lang="tr-TR" dirty="0"/>
              <a:t>-SOLUTION PROPOSAL</a:t>
            </a:r>
          </a:p>
          <a:p>
            <a:r>
              <a:rPr lang="tr-TR" dirty="0"/>
              <a:t>-DIFFERENCE WITH THE EXIST</a:t>
            </a:r>
          </a:p>
          <a:p>
            <a:r>
              <a:rPr lang="tr-TR" dirty="0"/>
              <a:t>-WHAT IS CENTRAL CAR POLICY?</a:t>
            </a:r>
          </a:p>
          <a:p>
            <a:r>
              <a:rPr lang="tr-TR" dirty="0"/>
              <a:t>-SYSTEM OVERVIEW</a:t>
            </a:r>
          </a:p>
          <a:p>
            <a:r>
              <a:rPr lang="tr-TR" dirty="0"/>
              <a:t>-SYSTEM ARCHITECTURE</a:t>
            </a:r>
          </a:p>
          <a:p>
            <a:r>
              <a:rPr lang="tr-TR" dirty="0"/>
              <a:t>-SYSTEM ACTIVITIES</a:t>
            </a:r>
          </a:p>
          <a:p>
            <a:r>
              <a:rPr lang="tr-TR" dirty="0"/>
              <a:t>-SYSTEM SCENARIO</a:t>
            </a:r>
          </a:p>
          <a:p>
            <a:r>
              <a:rPr lang="tr-TR" dirty="0"/>
              <a:t>-PROJECT FEATURES</a:t>
            </a:r>
          </a:p>
          <a:p>
            <a:r>
              <a:rPr lang="tr-TR" dirty="0"/>
              <a:t>-USER INTERFACE</a:t>
            </a:r>
          </a:p>
          <a:p>
            <a:r>
              <a:rPr lang="tr-TR" dirty="0"/>
              <a:t>-POTENTIAL RISKS</a:t>
            </a:r>
          </a:p>
        </p:txBody>
      </p:sp>
    </p:spTree>
    <p:extLst>
      <p:ext uri="{BB962C8B-B14F-4D97-AF65-F5344CB8AC3E}">
        <p14:creationId xmlns:p14="http://schemas.microsoft.com/office/powerpoint/2010/main" val="73518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BC90C2-6755-4B9F-9EAB-37236DCF57BF}"/>
              </a:ext>
            </a:extLst>
          </p:cNvPr>
          <p:cNvSpPr>
            <a:spLocks noGrp="1"/>
          </p:cNvSpPr>
          <p:nvPr>
            <p:ph type="title"/>
          </p:nvPr>
        </p:nvSpPr>
        <p:spPr/>
        <p:txBody>
          <a:bodyPr/>
          <a:lstStyle/>
          <a:p>
            <a:r>
              <a:rPr lang="tr-TR" dirty="0"/>
              <a:t>USER INTERFACE</a:t>
            </a:r>
          </a:p>
        </p:txBody>
      </p:sp>
      <p:pic>
        <p:nvPicPr>
          <p:cNvPr id="5" name="İçerik Yer Tutucusu 4" descr="metin içeren bir resim&#10;&#10;Açıklama otomatik olarak oluşturuldu">
            <a:extLst>
              <a:ext uri="{FF2B5EF4-FFF2-40B4-BE49-F238E27FC236}">
                <a16:creationId xmlns:a16="http://schemas.microsoft.com/office/drawing/2014/main" id="{72240E9B-B2C1-42ED-8054-AF641A00DD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1664" y="917802"/>
            <a:ext cx="2919658" cy="5354982"/>
          </a:xfrm>
        </p:spPr>
      </p:pic>
      <p:sp>
        <p:nvSpPr>
          <p:cNvPr id="6" name="Metin kutusu 5">
            <a:extLst>
              <a:ext uri="{FF2B5EF4-FFF2-40B4-BE49-F238E27FC236}">
                <a16:creationId xmlns:a16="http://schemas.microsoft.com/office/drawing/2014/main" id="{2F139E4F-F889-4157-8051-92BC0F25DEA0}"/>
              </a:ext>
            </a:extLst>
          </p:cNvPr>
          <p:cNvSpPr txBox="1"/>
          <p:nvPr/>
        </p:nvSpPr>
        <p:spPr>
          <a:xfrm>
            <a:off x="1436914" y="3088433"/>
            <a:ext cx="3387013" cy="1477328"/>
          </a:xfrm>
          <a:prstGeom prst="rect">
            <a:avLst/>
          </a:prstGeom>
          <a:noFill/>
        </p:spPr>
        <p:txBody>
          <a:bodyPr wrap="square" rtlCol="0">
            <a:spAutoFit/>
          </a:bodyPr>
          <a:lstStyle/>
          <a:p>
            <a:r>
              <a:rPr lang="tr-TR" dirty="0" err="1"/>
              <a:t>Screen</a:t>
            </a:r>
            <a:r>
              <a:rPr lang="tr-TR" dirty="0"/>
              <a:t> of </a:t>
            </a:r>
            <a:r>
              <a:rPr lang="tr-TR" dirty="0" err="1"/>
              <a:t>query’s</a:t>
            </a:r>
            <a:r>
              <a:rPr lang="tr-TR" dirty="0"/>
              <a:t> </a:t>
            </a:r>
            <a:r>
              <a:rPr lang="tr-TR" dirty="0" err="1"/>
              <a:t>result</a:t>
            </a:r>
            <a:r>
              <a:rPr lang="tr-TR" dirty="0"/>
              <a:t> </a:t>
            </a:r>
            <a:r>
              <a:rPr lang="tr-TR" dirty="0" err="1"/>
              <a:t>page</a:t>
            </a:r>
            <a:endParaRPr lang="tr-TR" dirty="0"/>
          </a:p>
          <a:p>
            <a:endParaRPr lang="tr-TR" dirty="0"/>
          </a:p>
          <a:p>
            <a:r>
              <a:rPr lang="tr-TR" dirty="0" err="1"/>
              <a:t>It</a:t>
            </a:r>
            <a:r>
              <a:rPr lang="tr-TR" dirty="0"/>
              <a:t> </a:t>
            </a:r>
            <a:r>
              <a:rPr lang="tr-TR" dirty="0" err="1"/>
              <a:t>includes</a:t>
            </a:r>
            <a:r>
              <a:rPr lang="tr-TR" dirty="0"/>
              <a:t> </a:t>
            </a:r>
            <a:r>
              <a:rPr lang="tr-TR" dirty="0" err="1"/>
              <a:t>details</a:t>
            </a:r>
            <a:r>
              <a:rPr lang="tr-TR" dirty="0"/>
              <a:t> of car </a:t>
            </a:r>
            <a:r>
              <a:rPr lang="tr-TR" dirty="0" err="1"/>
              <a:t>such</a:t>
            </a:r>
            <a:r>
              <a:rPr lang="tr-TR" dirty="0"/>
              <a:t> as model, </a:t>
            </a:r>
            <a:r>
              <a:rPr lang="tr-TR" dirty="0" err="1"/>
              <a:t>year</a:t>
            </a:r>
            <a:r>
              <a:rPr lang="tr-TR" dirty="0"/>
              <a:t>, </a:t>
            </a:r>
            <a:r>
              <a:rPr lang="tr-TR" dirty="0" err="1"/>
              <a:t>kilometers</a:t>
            </a:r>
            <a:r>
              <a:rPr lang="tr-TR" dirty="0"/>
              <a:t>, </a:t>
            </a:r>
            <a:r>
              <a:rPr lang="tr-TR" dirty="0" err="1"/>
              <a:t>damage</a:t>
            </a:r>
            <a:r>
              <a:rPr lang="tr-TR" dirty="0"/>
              <a:t> </a:t>
            </a:r>
            <a:r>
              <a:rPr lang="tr-TR" dirty="0" err="1"/>
              <a:t>costs</a:t>
            </a:r>
            <a:r>
              <a:rPr lang="tr-TR" dirty="0"/>
              <a:t> </a:t>
            </a:r>
            <a:r>
              <a:rPr lang="tr-TR" dirty="0" err="1"/>
              <a:t>and</a:t>
            </a:r>
            <a:r>
              <a:rPr lang="tr-TR" dirty="0"/>
              <a:t> </a:t>
            </a:r>
            <a:r>
              <a:rPr lang="tr-TR" dirty="0" err="1"/>
              <a:t>operations</a:t>
            </a:r>
            <a:r>
              <a:rPr lang="tr-TR" dirty="0"/>
              <a:t>.</a:t>
            </a:r>
          </a:p>
        </p:txBody>
      </p:sp>
    </p:spTree>
    <p:extLst>
      <p:ext uri="{BB962C8B-B14F-4D97-AF65-F5344CB8AC3E}">
        <p14:creationId xmlns:p14="http://schemas.microsoft.com/office/powerpoint/2010/main" val="1710306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04F1C3-0D17-43C6-B150-8F59484E6C30}"/>
              </a:ext>
            </a:extLst>
          </p:cNvPr>
          <p:cNvSpPr>
            <a:spLocks noGrp="1"/>
          </p:cNvSpPr>
          <p:nvPr>
            <p:ph type="title"/>
          </p:nvPr>
        </p:nvSpPr>
        <p:spPr/>
        <p:txBody>
          <a:bodyPr/>
          <a:lstStyle/>
          <a:p>
            <a:r>
              <a:rPr lang="tr-TR" dirty="0"/>
              <a:t>USER INTERFACE</a:t>
            </a:r>
          </a:p>
        </p:txBody>
      </p:sp>
      <p:sp>
        <p:nvSpPr>
          <p:cNvPr id="3" name="İçerik Yer Tutucusu 2">
            <a:extLst>
              <a:ext uri="{FF2B5EF4-FFF2-40B4-BE49-F238E27FC236}">
                <a16:creationId xmlns:a16="http://schemas.microsoft.com/office/drawing/2014/main" id="{7D94B881-96A4-411C-9380-73257279F426}"/>
              </a:ext>
            </a:extLst>
          </p:cNvPr>
          <p:cNvSpPr>
            <a:spLocks noGrp="1"/>
          </p:cNvSpPr>
          <p:nvPr>
            <p:ph idx="1"/>
          </p:nvPr>
        </p:nvSpPr>
        <p:spPr>
          <a:xfrm>
            <a:off x="1024128" y="2286000"/>
            <a:ext cx="4710847" cy="2916315"/>
          </a:xfrm>
        </p:spPr>
        <p:txBody>
          <a:bodyPr/>
          <a:lstStyle/>
          <a:p>
            <a:r>
              <a:rPr lang="tr-TR" dirty="0" err="1"/>
              <a:t>Screen</a:t>
            </a:r>
            <a:r>
              <a:rPr lang="tr-TR" dirty="0"/>
              <a:t> of </a:t>
            </a:r>
            <a:r>
              <a:rPr lang="tr-TR" dirty="0" err="1"/>
              <a:t>query’s</a:t>
            </a:r>
            <a:r>
              <a:rPr lang="tr-TR" dirty="0"/>
              <a:t> </a:t>
            </a:r>
            <a:r>
              <a:rPr lang="tr-TR" dirty="0" err="1"/>
              <a:t>result</a:t>
            </a:r>
            <a:r>
              <a:rPr lang="tr-TR" dirty="0"/>
              <a:t> </a:t>
            </a:r>
            <a:r>
              <a:rPr lang="tr-TR" dirty="0" err="1"/>
              <a:t>page</a:t>
            </a:r>
            <a:endParaRPr lang="tr-TR" dirty="0"/>
          </a:p>
          <a:p>
            <a:endParaRPr lang="tr-TR" dirty="0"/>
          </a:p>
          <a:p>
            <a:r>
              <a:rPr lang="tr-TR" dirty="0" err="1"/>
              <a:t>It</a:t>
            </a:r>
            <a:r>
              <a:rPr lang="tr-TR" dirty="0"/>
              <a:t> </a:t>
            </a:r>
            <a:r>
              <a:rPr lang="tr-TR" dirty="0" err="1"/>
              <a:t>includes</a:t>
            </a:r>
            <a:r>
              <a:rPr lang="tr-TR" dirty="0"/>
              <a:t> </a:t>
            </a:r>
            <a:r>
              <a:rPr lang="tr-TR" dirty="0" err="1"/>
              <a:t>expert</a:t>
            </a:r>
            <a:r>
              <a:rPr lang="tr-TR" dirty="0"/>
              <a:t> </a:t>
            </a:r>
            <a:r>
              <a:rPr lang="tr-TR" dirty="0" err="1"/>
              <a:t>reports</a:t>
            </a:r>
            <a:r>
              <a:rPr lang="tr-TR" dirty="0"/>
              <a:t> </a:t>
            </a:r>
            <a:r>
              <a:rPr lang="tr-TR" dirty="0" err="1"/>
              <a:t>details</a:t>
            </a:r>
            <a:r>
              <a:rPr lang="tr-TR" dirty="0"/>
              <a:t>.</a:t>
            </a:r>
          </a:p>
        </p:txBody>
      </p:sp>
      <p:pic>
        <p:nvPicPr>
          <p:cNvPr id="5" name="Resim 4" descr="metin içeren bir resim&#10;&#10;Açıklama otomatik olarak oluşturuldu">
            <a:extLst>
              <a:ext uri="{FF2B5EF4-FFF2-40B4-BE49-F238E27FC236}">
                <a16:creationId xmlns:a16="http://schemas.microsoft.com/office/drawing/2014/main" id="{DAF827B9-02C3-446A-960F-4A5903DC2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2776" y="516090"/>
            <a:ext cx="3176370" cy="5825820"/>
          </a:xfrm>
          <a:prstGeom prst="rect">
            <a:avLst/>
          </a:prstGeom>
        </p:spPr>
      </p:pic>
    </p:spTree>
    <p:extLst>
      <p:ext uri="{BB962C8B-B14F-4D97-AF65-F5344CB8AC3E}">
        <p14:creationId xmlns:p14="http://schemas.microsoft.com/office/powerpoint/2010/main" val="1964837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511BB-54CF-4AC3-9E89-7B3964DDED96}"/>
              </a:ext>
            </a:extLst>
          </p:cNvPr>
          <p:cNvSpPr>
            <a:spLocks noGrp="1"/>
          </p:cNvSpPr>
          <p:nvPr>
            <p:ph type="title"/>
          </p:nvPr>
        </p:nvSpPr>
        <p:spPr/>
        <p:txBody>
          <a:bodyPr/>
          <a:lstStyle/>
          <a:p>
            <a:r>
              <a:rPr lang="tr-TR" dirty="0"/>
              <a:t>USER INTERFACE</a:t>
            </a:r>
          </a:p>
        </p:txBody>
      </p:sp>
      <p:sp>
        <p:nvSpPr>
          <p:cNvPr id="3" name="İçerik Yer Tutucusu 2">
            <a:extLst>
              <a:ext uri="{FF2B5EF4-FFF2-40B4-BE49-F238E27FC236}">
                <a16:creationId xmlns:a16="http://schemas.microsoft.com/office/drawing/2014/main" id="{F05D3D47-380F-45B7-8210-2FB04162082A}"/>
              </a:ext>
            </a:extLst>
          </p:cNvPr>
          <p:cNvSpPr>
            <a:spLocks noGrp="1"/>
          </p:cNvSpPr>
          <p:nvPr>
            <p:ph idx="1"/>
          </p:nvPr>
        </p:nvSpPr>
        <p:spPr>
          <a:xfrm>
            <a:off x="1113900" y="2084832"/>
            <a:ext cx="1798971" cy="3821837"/>
          </a:xfrm>
        </p:spPr>
        <p:txBody>
          <a:bodyPr/>
          <a:lstStyle/>
          <a:p>
            <a:r>
              <a:rPr lang="en-US" dirty="0"/>
              <a:t>At the same time, the business forms of these services and expertise will be shaped according to the standard given in practice.</a:t>
            </a:r>
            <a:endParaRPr lang="tr-TR" dirty="0"/>
          </a:p>
        </p:txBody>
      </p:sp>
      <p:pic>
        <p:nvPicPr>
          <p:cNvPr id="5" name="Resim 4">
            <a:extLst>
              <a:ext uri="{FF2B5EF4-FFF2-40B4-BE49-F238E27FC236}">
                <a16:creationId xmlns:a16="http://schemas.microsoft.com/office/drawing/2014/main" id="{58EAE39A-94DE-43ED-8475-5A3A5E32F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168" y="1884784"/>
            <a:ext cx="2326215" cy="4346946"/>
          </a:xfrm>
          <a:prstGeom prst="rect">
            <a:avLst/>
          </a:prstGeom>
        </p:spPr>
      </p:pic>
      <p:pic>
        <p:nvPicPr>
          <p:cNvPr id="7" name="Resim 6">
            <a:extLst>
              <a:ext uri="{FF2B5EF4-FFF2-40B4-BE49-F238E27FC236}">
                <a16:creationId xmlns:a16="http://schemas.microsoft.com/office/drawing/2014/main" id="{F1939280-F69C-44C8-A05D-D59EF40D0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233" y="1884784"/>
            <a:ext cx="2326215" cy="4346945"/>
          </a:xfrm>
          <a:prstGeom prst="rect">
            <a:avLst/>
          </a:prstGeom>
        </p:spPr>
      </p:pic>
      <p:pic>
        <p:nvPicPr>
          <p:cNvPr id="9" name="Resim 8">
            <a:extLst>
              <a:ext uri="{FF2B5EF4-FFF2-40B4-BE49-F238E27FC236}">
                <a16:creationId xmlns:a16="http://schemas.microsoft.com/office/drawing/2014/main" id="{E398ACE1-1FB6-4524-9C90-2BBA11B00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298" y="1884783"/>
            <a:ext cx="2366150" cy="4346945"/>
          </a:xfrm>
          <a:prstGeom prst="rect">
            <a:avLst/>
          </a:prstGeom>
        </p:spPr>
      </p:pic>
    </p:spTree>
    <p:extLst>
      <p:ext uri="{BB962C8B-B14F-4D97-AF65-F5344CB8AC3E}">
        <p14:creationId xmlns:p14="http://schemas.microsoft.com/office/powerpoint/2010/main" val="3482964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CB842A-7DD0-4A8D-99C4-4C18E96179C4}"/>
              </a:ext>
            </a:extLst>
          </p:cNvPr>
          <p:cNvSpPr>
            <a:spLocks noGrp="1"/>
          </p:cNvSpPr>
          <p:nvPr>
            <p:ph type="title"/>
          </p:nvPr>
        </p:nvSpPr>
        <p:spPr/>
        <p:txBody>
          <a:bodyPr/>
          <a:lstStyle/>
          <a:p>
            <a:r>
              <a:rPr lang="tr-TR" dirty="0" err="1"/>
              <a:t>Some</a:t>
            </a:r>
            <a:r>
              <a:rPr lang="tr-TR" dirty="0"/>
              <a:t> </a:t>
            </a:r>
            <a:r>
              <a:rPr lang="tr-TR" dirty="0" err="1"/>
              <a:t>potentıal</a:t>
            </a:r>
            <a:r>
              <a:rPr lang="tr-TR" dirty="0"/>
              <a:t> </a:t>
            </a:r>
            <a:r>
              <a:rPr lang="tr-TR" dirty="0" err="1"/>
              <a:t>rısks</a:t>
            </a:r>
            <a:endParaRPr lang="tr-TR" dirty="0"/>
          </a:p>
        </p:txBody>
      </p:sp>
      <p:sp>
        <p:nvSpPr>
          <p:cNvPr id="3" name="İçerik Yer Tutucusu 2">
            <a:extLst>
              <a:ext uri="{FF2B5EF4-FFF2-40B4-BE49-F238E27FC236}">
                <a16:creationId xmlns:a16="http://schemas.microsoft.com/office/drawing/2014/main" id="{A3E27244-27B5-4B28-A964-B1989BDE8060}"/>
              </a:ext>
            </a:extLst>
          </p:cNvPr>
          <p:cNvSpPr>
            <a:spLocks noGrp="1"/>
          </p:cNvSpPr>
          <p:nvPr>
            <p:ph idx="1"/>
          </p:nvPr>
        </p:nvSpPr>
        <p:spPr/>
        <p:txBody>
          <a:bodyPr/>
          <a:lstStyle/>
          <a:p>
            <a:r>
              <a:rPr lang="tr-TR" dirty="0"/>
              <a:t>- </a:t>
            </a:r>
            <a:r>
              <a:rPr lang="tr-TR" dirty="0" err="1"/>
              <a:t>Inexperienced</a:t>
            </a:r>
            <a:r>
              <a:rPr lang="tr-TR" dirty="0"/>
              <a:t> </a:t>
            </a:r>
            <a:r>
              <a:rPr lang="tr-TR" dirty="0" err="1"/>
              <a:t>with</a:t>
            </a:r>
            <a:r>
              <a:rPr lang="tr-TR" dirty="0"/>
              <a:t> </a:t>
            </a:r>
            <a:r>
              <a:rPr lang="tr-TR" dirty="0" err="1"/>
              <a:t>Firebase</a:t>
            </a:r>
            <a:r>
              <a:rPr lang="tr-TR" dirty="0"/>
              <a:t> service as </a:t>
            </a:r>
            <a:r>
              <a:rPr lang="tr-TR" dirty="0" err="1"/>
              <a:t>Authentication</a:t>
            </a:r>
            <a:r>
              <a:rPr lang="tr-TR" dirty="0"/>
              <a:t> </a:t>
            </a:r>
            <a:r>
              <a:rPr lang="tr-TR" dirty="0" err="1"/>
              <a:t>and</a:t>
            </a:r>
            <a:r>
              <a:rPr lang="tr-TR" dirty="0"/>
              <a:t> Real Time Database.</a:t>
            </a:r>
          </a:p>
          <a:p>
            <a:r>
              <a:rPr lang="tr-TR" dirty="0"/>
              <a:t>- </a:t>
            </a:r>
            <a:r>
              <a:rPr lang="tr-TR" dirty="0" err="1"/>
              <a:t>Inexperinced</a:t>
            </a:r>
            <a:r>
              <a:rPr lang="tr-TR" dirty="0"/>
              <a:t> </a:t>
            </a:r>
            <a:r>
              <a:rPr lang="tr-TR" dirty="0" err="1"/>
              <a:t>with</a:t>
            </a:r>
            <a:r>
              <a:rPr lang="tr-TR" dirty="0"/>
              <a:t> </a:t>
            </a:r>
            <a:r>
              <a:rPr lang="tr-TR" dirty="0" err="1"/>
              <a:t>Android</a:t>
            </a:r>
            <a:r>
              <a:rPr lang="tr-TR" dirty="0"/>
              <a:t> </a:t>
            </a:r>
            <a:r>
              <a:rPr lang="tr-TR" dirty="0" err="1"/>
              <a:t>programming</a:t>
            </a:r>
            <a:r>
              <a:rPr lang="tr-TR" dirty="0"/>
              <a:t>.</a:t>
            </a:r>
          </a:p>
          <a:p>
            <a:r>
              <a:rPr lang="tr-TR" dirty="0"/>
              <a:t>- </a:t>
            </a:r>
            <a:r>
              <a:rPr lang="tr-TR" dirty="0" err="1"/>
              <a:t>Communication</a:t>
            </a:r>
            <a:r>
              <a:rPr lang="tr-TR" dirty="0"/>
              <a:t> </a:t>
            </a:r>
            <a:r>
              <a:rPr lang="tr-TR" dirty="0" err="1"/>
              <a:t>between</a:t>
            </a:r>
            <a:r>
              <a:rPr lang="tr-TR" dirty="0"/>
              <a:t> </a:t>
            </a:r>
            <a:r>
              <a:rPr lang="tr-TR" dirty="0" err="1"/>
              <a:t>clients</a:t>
            </a:r>
            <a:r>
              <a:rPr lang="tr-TR" dirty="0"/>
              <a:t> as </a:t>
            </a:r>
            <a:r>
              <a:rPr lang="tr-TR" dirty="0" err="1"/>
              <a:t>Admin</a:t>
            </a:r>
            <a:r>
              <a:rPr lang="tr-TR" dirty="0"/>
              <a:t>-Business </a:t>
            </a:r>
            <a:r>
              <a:rPr lang="tr-TR" dirty="0" err="1"/>
              <a:t>and</a:t>
            </a:r>
            <a:r>
              <a:rPr lang="tr-TR" dirty="0"/>
              <a:t> People Client.</a:t>
            </a:r>
          </a:p>
        </p:txBody>
      </p:sp>
    </p:spTree>
    <p:extLst>
      <p:ext uri="{BB962C8B-B14F-4D97-AF65-F5344CB8AC3E}">
        <p14:creationId xmlns:p14="http://schemas.microsoft.com/office/powerpoint/2010/main" val="2242410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D94859E-F804-4A85-B694-F4835AD764A8}"/>
              </a:ext>
            </a:extLst>
          </p:cNvPr>
          <p:cNvSpPr>
            <a:spLocks noGrp="1"/>
          </p:cNvSpPr>
          <p:nvPr>
            <p:ph type="title"/>
          </p:nvPr>
        </p:nvSpPr>
        <p:spPr>
          <a:xfrm>
            <a:off x="5590120" y="1105351"/>
            <a:ext cx="5477071" cy="3023981"/>
          </a:xfrm>
        </p:spPr>
        <p:txBody>
          <a:bodyPr vert="horz" lIns="91440" tIns="45720" rIns="91440" bIns="45720" rtlCol="0" anchor="b">
            <a:normAutofit/>
          </a:bodyPr>
          <a:lstStyle/>
          <a:p>
            <a:r>
              <a:rPr lang="en-US" sz="4400" spc="200">
                <a:solidFill>
                  <a:schemeClr val="bg1"/>
                </a:solidFill>
              </a:rPr>
              <a:t>THANKS FOR LISTENING</a:t>
            </a:r>
          </a:p>
        </p:txBody>
      </p:sp>
      <p:sp>
        <p:nvSpPr>
          <p:cNvPr id="17" name="Rectangle 16">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2">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9" name="Straight Connector 18">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692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Connector 70">
            <a:extLst>
              <a:ext uri="{FF2B5EF4-FFF2-40B4-BE49-F238E27FC236}">
                <a16:creationId xmlns:a16="http://schemas.microsoft.com/office/drawing/2014/main" id="{B05BFB19-669B-436A-9E38-5011D6F93B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5214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29" name="Rectangle 72">
            <a:extLst>
              <a:ext uri="{FF2B5EF4-FFF2-40B4-BE49-F238E27FC236}">
                <a16:creationId xmlns:a16="http://schemas.microsoft.com/office/drawing/2014/main" id="{9413DE7D-4710-463F-9A37-FC3DA82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127" y="826324"/>
            <a:ext cx="9813205" cy="5214280"/>
          </a:xfrm>
          <a:prstGeom prst="rect">
            <a:avLst/>
          </a:prstGeom>
          <a:solidFill>
            <a:srgbClr val="FFFF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Question Ppt Powerpoint Presentation File Pictures | PPT Images Gallery |  PowerPoint Slide Show | PowerPoint Presentation Templates">
            <a:extLst>
              <a:ext uri="{FF2B5EF4-FFF2-40B4-BE49-F238E27FC236}">
                <a16:creationId xmlns:a16="http://schemas.microsoft.com/office/drawing/2014/main" id="{173F63EA-C93D-4BE1-B693-4856355610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83520" y="1148056"/>
            <a:ext cx="6094417" cy="457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921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5D9AE5-4FD1-4354-AC59-7A06D3E92724}"/>
              </a:ext>
            </a:extLst>
          </p:cNvPr>
          <p:cNvSpPr>
            <a:spLocks noGrp="1"/>
          </p:cNvSpPr>
          <p:nvPr>
            <p:ph type="title"/>
          </p:nvPr>
        </p:nvSpPr>
        <p:spPr/>
        <p:txBody>
          <a:bodyPr/>
          <a:lstStyle/>
          <a:p>
            <a:r>
              <a:rPr lang="tr-TR" dirty="0"/>
              <a:t>PROBLEM DESCRIPTION</a:t>
            </a:r>
          </a:p>
        </p:txBody>
      </p:sp>
      <p:sp>
        <p:nvSpPr>
          <p:cNvPr id="3" name="İçerik Yer Tutucusu 2">
            <a:extLst>
              <a:ext uri="{FF2B5EF4-FFF2-40B4-BE49-F238E27FC236}">
                <a16:creationId xmlns:a16="http://schemas.microsoft.com/office/drawing/2014/main" id="{C40B64CF-444D-4C71-A083-94442AF1AD5E}"/>
              </a:ext>
            </a:extLst>
          </p:cNvPr>
          <p:cNvSpPr>
            <a:spLocks noGrp="1"/>
          </p:cNvSpPr>
          <p:nvPr>
            <p:ph idx="1"/>
          </p:nvPr>
        </p:nvSpPr>
        <p:spPr/>
        <p:txBody>
          <a:bodyPr>
            <a:normAutofit/>
          </a:bodyPr>
          <a:lstStyle/>
          <a:p>
            <a:r>
              <a:rPr lang="tr-TR" dirty="0"/>
              <a:t>P</a:t>
            </a:r>
            <a:r>
              <a:rPr lang="en-US" dirty="0" err="1"/>
              <a:t>roblem</a:t>
            </a:r>
            <a:r>
              <a:rPr lang="en-US" dirty="0"/>
              <a:t> is that the buyer is victimized in the second-hand vehicle market, which we have encountered a lot both on the internet and on social media in Turkey in recent years. </a:t>
            </a:r>
            <a:endParaRPr lang="tr-TR" dirty="0"/>
          </a:p>
          <a:p>
            <a:r>
              <a:rPr lang="en-US" dirty="0"/>
              <a:t>The seller victimizes the buyer in different ways.</a:t>
            </a:r>
            <a:endParaRPr lang="tr-TR" dirty="0"/>
          </a:p>
        </p:txBody>
      </p:sp>
    </p:spTree>
    <p:extLst>
      <p:ext uri="{BB962C8B-B14F-4D97-AF65-F5344CB8AC3E}">
        <p14:creationId xmlns:p14="http://schemas.microsoft.com/office/powerpoint/2010/main" val="338569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8F5577-05A9-4D7A-9338-FB667AFDD22C}"/>
              </a:ext>
            </a:extLst>
          </p:cNvPr>
          <p:cNvSpPr>
            <a:spLocks noGrp="1"/>
          </p:cNvSpPr>
          <p:nvPr>
            <p:ph type="title"/>
          </p:nvPr>
        </p:nvSpPr>
        <p:spPr/>
        <p:txBody>
          <a:bodyPr/>
          <a:lstStyle/>
          <a:p>
            <a:r>
              <a:rPr lang="tr-TR" dirty="0"/>
              <a:t>TO BE VICTIMIZED WAYS</a:t>
            </a:r>
          </a:p>
        </p:txBody>
      </p:sp>
      <p:sp>
        <p:nvSpPr>
          <p:cNvPr id="3" name="İçerik Yer Tutucusu 2">
            <a:extLst>
              <a:ext uri="{FF2B5EF4-FFF2-40B4-BE49-F238E27FC236}">
                <a16:creationId xmlns:a16="http://schemas.microsoft.com/office/drawing/2014/main" id="{4B45B8B2-7B0E-4AFD-B1BB-65201C8C4AAF}"/>
              </a:ext>
            </a:extLst>
          </p:cNvPr>
          <p:cNvSpPr>
            <a:spLocks noGrp="1"/>
          </p:cNvSpPr>
          <p:nvPr>
            <p:ph idx="1"/>
          </p:nvPr>
        </p:nvSpPr>
        <p:spPr/>
        <p:txBody>
          <a:bodyPr/>
          <a:lstStyle/>
          <a:p>
            <a:r>
              <a:rPr lang="en-US" dirty="0"/>
              <a:t>- When the user buys the car which is without an accident, the entire body of the car may be completely changed.</a:t>
            </a:r>
          </a:p>
          <a:p>
            <a:endParaRPr lang="en-US" dirty="0"/>
          </a:p>
        </p:txBody>
      </p:sp>
      <p:pic>
        <p:nvPicPr>
          <p:cNvPr id="4" name="Resim 3" descr="ulaşım, araba içeren bir resim&#10;&#10;Açıklama otomatik olarak oluşturuldu">
            <a:extLst>
              <a:ext uri="{FF2B5EF4-FFF2-40B4-BE49-F238E27FC236}">
                <a16:creationId xmlns:a16="http://schemas.microsoft.com/office/drawing/2014/main" id="{234AF8FF-50FD-4865-A572-F134C82B8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0" y="3948517"/>
            <a:ext cx="2240748" cy="1723652"/>
          </a:xfrm>
          <a:prstGeom prst="rect">
            <a:avLst/>
          </a:prstGeom>
        </p:spPr>
      </p:pic>
      <p:pic>
        <p:nvPicPr>
          <p:cNvPr id="5" name="Resim 4" descr="dağınık, kalabalık, kirli içeren bir resim&#10;&#10;Açıklama otomatik olarak oluşturuldu">
            <a:extLst>
              <a:ext uri="{FF2B5EF4-FFF2-40B4-BE49-F238E27FC236}">
                <a16:creationId xmlns:a16="http://schemas.microsoft.com/office/drawing/2014/main" id="{F613104D-F495-4E00-A229-9D2D34B82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585" y="3948517"/>
            <a:ext cx="2620681" cy="1762531"/>
          </a:xfrm>
          <a:prstGeom prst="rect">
            <a:avLst/>
          </a:prstGeom>
        </p:spPr>
      </p:pic>
      <p:pic>
        <p:nvPicPr>
          <p:cNvPr id="6" name="Resim 5" descr="kask içeren bir resim&#10;&#10;Açıklama otomatik olarak oluşturuldu">
            <a:extLst>
              <a:ext uri="{FF2B5EF4-FFF2-40B4-BE49-F238E27FC236}">
                <a16:creationId xmlns:a16="http://schemas.microsoft.com/office/drawing/2014/main" id="{FD797179-6828-477D-9561-FC5A27819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343" y="3877207"/>
            <a:ext cx="2133390" cy="1814402"/>
          </a:xfrm>
          <a:prstGeom prst="rect">
            <a:avLst/>
          </a:prstGeom>
        </p:spPr>
      </p:pic>
      <p:pic>
        <p:nvPicPr>
          <p:cNvPr id="7" name="Resim 6" descr="metin, açık hava, araba, ağaç içeren bir resim&#10;&#10;Açıklama otomatik olarak oluşturuldu">
            <a:extLst>
              <a:ext uri="{FF2B5EF4-FFF2-40B4-BE49-F238E27FC236}">
                <a16:creationId xmlns:a16="http://schemas.microsoft.com/office/drawing/2014/main" id="{5D1A3DDC-C190-4A40-A16A-980717D9E3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6810" y="4073535"/>
            <a:ext cx="2943231" cy="1527210"/>
          </a:xfrm>
          <a:prstGeom prst="rect">
            <a:avLst/>
          </a:prstGeom>
        </p:spPr>
      </p:pic>
    </p:spTree>
    <p:extLst>
      <p:ext uri="{BB962C8B-B14F-4D97-AF65-F5344CB8AC3E}">
        <p14:creationId xmlns:p14="http://schemas.microsoft.com/office/powerpoint/2010/main" val="784486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2B6D9-BE3A-4595-8B30-FA0A68C9FF89}"/>
              </a:ext>
            </a:extLst>
          </p:cNvPr>
          <p:cNvSpPr>
            <a:spLocks noGrp="1"/>
          </p:cNvSpPr>
          <p:nvPr>
            <p:ph type="title"/>
          </p:nvPr>
        </p:nvSpPr>
        <p:spPr/>
        <p:txBody>
          <a:bodyPr/>
          <a:lstStyle/>
          <a:p>
            <a:r>
              <a:rPr lang="tr-TR" dirty="0"/>
              <a:t>TO BE VICTIMIZED WAYS</a:t>
            </a:r>
          </a:p>
        </p:txBody>
      </p:sp>
      <p:sp>
        <p:nvSpPr>
          <p:cNvPr id="3" name="İçerik Yer Tutucusu 2">
            <a:extLst>
              <a:ext uri="{FF2B5EF4-FFF2-40B4-BE49-F238E27FC236}">
                <a16:creationId xmlns:a16="http://schemas.microsoft.com/office/drawing/2014/main" id="{63A85D42-E341-4A6F-A69D-BA6721B7D560}"/>
              </a:ext>
            </a:extLst>
          </p:cNvPr>
          <p:cNvSpPr>
            <a:spLocks noGrp="1"/>
          </p:cNvSpPr>
          <p:nvPr>
            <p:ph idx="1"/>
          </p:nvPr>
        </p:nvSpPr>
        <p:spPr/>
        <p:txBody>
          <a:bodyPr/>
          <a:lstStyle/>
          <a:p>
            <a:r>
              <a:rPr lang="tr-TR" dirty="0"/>
              <a:t>- </a:t>
            </a:r>
            <a:r>
              <a:rPr lang="en-US" dirty="0"/>
              <a:t>In the </a:t>
            </a:r>
            <a:r>
              <a:rPr lang="tr-TR" dirty="0"/>
              <a:t>car</a:t>
            </a:r>
            <a:r>
              <a:rPr lang="en-US" dirty="0"/>
              <a:t> that you bought because it was repaired after an accident, cloth pieces and cables may be connected with resistance instead of the airbag.</a:t>
            </a:r>
            <a:endParaRPr lang="tr-TR" dirty="0"/>
          </a:p>
        </p:txBody>
      </p:sp>
      <p:pic>
        <p:nvPicPr>
          <p:cNvPr id="5" name="Resim 4">
            <a:extLst>
              <a:ext uri="{FF2B5EF4-FFF2-40B4-BE49-F238E27FC236}">
                <a16:creationId xmlns:a16="http://schemas.microsoft.com/office/drawing/2014/main" id="{47A7C27E-2021-4297-B17A-D0E06DC4A1A6}"/>
              </a:ext>
            </a:extLst>
          </p:cNvPr>
          <p:cNvPicPr>
            <a:picLocks noChangeAspect="1"/>
          </p:cNvPicPr>
          <p:nvPr/>
        </p:nvPicPr>
        <p:blipFill>
          <a:blip r:embed="rId2"/>
          <a:stretch>
            <a:fillRect/>
          </a:stretch>
        </p:blipFill>
        <p:spPr>
          <a:xfrm>
            <a:off x="3247155" y="3365057"/>
            <a:ext cx="5274018" cy="2944303"/>
          </a:xfrm>
          <a:prstGeom prst="rect">
            <a:avLst/>
          </a:prstGeom>
        </p:spPr>
      </p:pic>
      <p:sp>
        <p:nvSpPr>
          <p:cNvPr id="9" name="Oval 8">
            <a:extLst>
              <a:ext uri="{FF2B5EF4-FFF2-40B4-BE49-F238E27FC236}">
                <a16:creationId xmlns:a16="http://schemas.microsoft.com/office/drawing/2014/main" id="{6C4AB1E3-C25B-4053-BA8B-A6B449168860}"/>
              </a:ext>
            </a:extLst>
          </p:cNvPr>
          <p:cNvSpPr/>
          <p:nvPr/>
        </p:nvSpPr>
        <p:spPr>
          <a:xfrm>
            <a:off x="4650509" y="4089345"/>
            <a:ext cx="2166151" cy="204967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Oval 9">
            <a:extLst>
              <a:ext uri="{FF2B5EF4-FFF2-40B4-BE49-F238E27FC236}">
                <a16:creationId xmlns:a16="http://schemas.microsoft.com/office/drawing/2014/main" id="{FFF2E530-3B79-403B-BA50-B57C74A833E2}"/>
              </a:ext>
            </a:extLst>
          </p:cNvPr>
          <p:cNvSpPr/>
          <p:nvPr/>
        </p:nvSpPr>
        <p:spPr>
          <a:xfrm>
            <a:off x="7341833" y="3993886"/>
            <a:ext cx="1179340" cy="98606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704471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028B0B-D787-4D33-8FEA-06FEED0DC4F5}"/>
              </a:ext>
            </a:extLst>
          </p:cNvPr>
          <p:cNvSpPr>
            <a:spLocks noGrp="1"/>
          </p:cNvSpPr>
          <p:nvPr>
            <p:ph type="title"/>
          </p:nvPr>
        </p:nvSpPr>
        <p:spPr/>
        <p:txBody>
          <a:bodyPr/>
          <a:lstStyle/>
          <a:p>
            <a:r>
              <a:rPr lang="tr-TR" dirty="0"/>
              <a:t>TO BE VICTIMIZED WAYS</a:t>
            </a:r>
          </a:p>
        </p:txBody>
      </p:sp>
      <p:sp>
        <p:nvSpPr>
          <p:cNvPr id="3" name="İçerik Yer Tutucusu 2">
            <a:extLst>
              <a:ext uri="{FF2B5EF4-FFF2-40B4-BE49-F238E27FC236}">
                <a16:creationId xmlns:a16="http://schemas.microsoft.com/office/drawing/2014/main" id="{8FBF3ED7-BEAE-4F3B-B92E-849AC74722E3}"/>
              </a:ext>
            </a:extLst>
          </p:cNvPr>
          <p:cNvSpPr>
            <a:spLocks noGrp="1"/>
          </p:cNvSpPr>
          <p:nvPr>
            <p:ph idx="1"/>
          </p:nvPr>
        </p:nvSpPr>
        <p:spPr/>
        <p:txBody>
          <a:bodyPr/>
          <a:lstStyle/>
          <a:p>
            <a:r>
              <a:rPr lang="en-US" dirty="0"/>
              <a:t>In some cases, these problems in cars can be discovered by the buyer, declared by the seller, or before the purchase, the appraisals may discover some situations, but it is not possible</a:t>
            </a:r>
            <a:r>
              <a:rPr lang="tr-TR" dirty="0"/>
              <a:t> </a:t>
            </a:r>
            <a:r>
              <a:rPr lang="en-US" dirty="0"/>
              <a:t>to discover them.</a:t>
            </a:r>
            <a:endParaRPr lang="tr-TR" dirty="0"/>
          </a:p>
          <a:p>
            <a:endParaRPr lang="tr-TR" dirty="0"/>
          </a:p>
          <a:p>
            <a:r>
              <a:rPr lang="en-US" dirty="0"/>
              <a:t>But in scenarios where these situations do not occur, no individual deserves to buy or drive a vehicle with a welded body or without an airbag.</a:t>
            </a:r>
            <a:endParaRPr lang="tr-TR" dirty="0"/>
          </a:p>
        </p:txBody>
      </p:sp>
    </p:spTree>
    <p:extLst>
      <p:ext uri="{BB962C8B-B14F-4D97-AF65-F5344CB8AC3E}">
        <p14:creationId xmlns:p14="http://schemas.microsoft.com/office/powerpoint/2010/main" val="183433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31FF24-B173-47EF-B1DA-9DC622B3350E}"/>
              </a:ext>
            </a:extLst>
          </p:cNvPr>
          <p:cNvSpPr>
            <a:spLocks noGrp="1"/>
          </p:cNvSpPr>
          <p:nvPr>
            <p:ph type="title"/>
          </p:nvPr>
        </p:nvSpPr>
        <p:spPr/>
        <p:txBody>
          <a:bodyPr/>
          <a:lstStyle/>
          <a:p>
            <a:r>
              <a:rPr lang="tr-TR" dirty="0"/>
              <a:t>HYPOTHESIS</a:t>
            </a:r>
          </a:p>
        </p:txBody>
      </p:sp>
      <p:sp>
        <p:nvSpPr>
          <p:cNvPr id="3" name="İçerik Yer Tutucusu 2">
            <a:extLst>
              <a:ext uri="{FF2B5EF4-FFF2-40B4-BE49-F238E27FC236}">
                <a16:creationId xmlns:a16="http://schemas.microsoft.com/office/drawing/2014/main" id="{39617805-E23E-4B10-BA7D-6756566E610F}"/>
              </a:ext>
            </a:extLst>
          </p:cNvPr>
          <p:cNvSpPr>
            <a:spLocks noGrp="1"/>
          </p:cNvSpPr>
          <p:nvPr>
            <p:ph idx="1"/>
          </p:nvPr>
        </p:nvSpPr>
        <p:spPr/>
        <p:txBody>
          <a:bodyPr/>
          <a:lstStyle/>
          <a:p>
            <a:r>
              <a:rPr lang="tr-TR" dirty="0"/>
              <a:t>-</a:t>
            </a:r>
            <a:r>
              <a:rPr lang="en-US" dirty="0"/>
              <a:t>With a policy that will be made compulsory throughout the country, a record should be kept of which vehicle and which transactions are carried out by the institution, regardless of the institution.</a:t>
            </a:r>
            <a:endParaRPr lang="tr-TR" dirty="0"/>
          </a:p>
        </p:txBody>
      </p:sp>
    </p:spTree>
    <p:extLst>
      <p:ext uri="{BB962C8B-B14F-4D97-AF65-F5344CB8AC3E}">
        <p14:creationId xmlns:p14="http://schemas.microsoft.com/office/powerpoint/2010/main" val="36636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F7A58D-9264-43C4-BC29-4B6DF4195B5E}"/>
              </a:ext>
            </a:extLst>
          </p:cNvPr>
          <p:cNvSpPr>
            <a:spLocks noGrp="1"/>
          </p:cNvSpPr>
          <p:nvPr>
            <p:ph type="title"/>
          </p:nvPr>
        </p:nvSpPr>
        <p:spPr/>
        <p:txBody>
          <a:bodyPr/>
          <a:lstStyle/>
          <a:p>
            <a:r>
              <a:rPr lang="tr-TR" dirty="0"/>
              <a:t>SCOPE</a:t>
            </a:r>
          </a:p>
        </p:txBody>
      </p:sp>
      <p:sp>
        <p:nvSpPr>
          <p:cNvPr id="3" name="İçerik Yer Tutucusu 2">
            <a:extLst>
              <a:ext uri="{FF2B5EF4-FFF2-40B4-BE49-F238E27FC236}">
                <a16:creationId xmlns:a16="http://schemas.microsoft.com/office/drawing/2014/main" id="{F1829D01-D0D4-43A5-9245-BFD3F1835C07}"/>
              </a:ext>
            </a:extLst>
          </p:cNvPr>
          <p:cNvSpPr>
            <a:spLocks noGrp="1"/>
          </p:cNvSpPr>
          <p:nvPr>
            <p:ph idx="1"/>
          </p:nvPr>
        </p:nvSpPr>
        <p:spPr/>
        <p:txBody>
          <a:bodyPr/>
          <a:lstStyle/>
          <a:p>
            <a:pPr marL="0" indent="0" algn="ctr">
              <a:buNone/>
            </a:pPr>
            <a:r>
              <a:rPr lang="tr-TR" dirty="0"/>
              <a:t>- </a:t>
            </a:r>
            <a:r>
              <a:rPr lang="en-US" dirty="0"/>
              <a:t>Reducing the probability of the buyer in the secondhand car market to be victimized to a lower rate</a:t>
            </a:r>
            <a:endParaRPr lang="tr-TR" dirty="0"/>
          </a:p>
        </p:txBody>
      </p:sp>
    </p:spTree>
    <p:extLst>
      <p:ext uri="{BB962C8B-B14F-4D97-AF65-F5344CB8AC3E}">
        <p14:creationId xmlns:p14="http://schemas.microsoft.com/office/powerpoint/2010/main" val="219864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9CAAE4-B7B7-4B8E-8E65-10DB73F9C62E}"/>
              </a:ext>
            </a:extLst>
          </p:cNvPr>
          <p:cNvSpPr>
            <a:spLocks noGrp="1"/>
          </p:cNvSpPr>
          <p:nvPr>
            <p:ph type="title"/>
          </p:nvPr>
        </p:nvSpPr>
        <p:spPr/>
        <p:txBody>
          <a:bodyPr/>
          <a:lstStyle/>
          <a:p>
            <a:r>
              <a:rPr lang="tr-TR" dirty="0"/>
              <a:t>SOLUTION PROPOSAL</a:t>
            </a:r>
          </a:p>
        </p:txBody>
      </p:sp>
      <p:sp>
        <p:nvSpPr>
          <p:cNvPr id="3" name="İçerik Yer Tutucusu 2">
            <a:extLst>
              <a:ext uri="{FF2B5EF4-FFF2-40B4-BE49-F238E27FC236}">
                <a16:creationId xmlns:a16="http://schemas.microsoft.com/office/drawing/2014/main" id="{7E0438BE-F461-44B8-8C49-6D4E0BF94795}"/>
              </a:ext>
            </a:extLst>
          </p:cNvPr>
          <p:cNvSpPr>
            <a:spLocks noGrp="1"/>
          </p:cNvSpPr>
          <p:nvPr>
            <p:ph idx="1"/>
          </p:nvPr>
        </p:nvSpPr>
        <p:spPr/>
        <p:txBody>
          <a:bodyPr/>
          <a:lstStyle/>
          <a:p>
            <a:pPr>
              <a:buFontTx/>
              <a:buChar char="-"/>
            </a:pPr>
            <a:r>
              <a:rPr lang="en-US" dirty="0"/>
              <a:t>Designing a system where institutions (as expertise and service) can register their vehicles through a single system, where the buyer who wants to learn about the vehicle can access the vehicle details endlessly and free of charge.</a:t>
            </a:r>
            <a:endParaRPr lang="tr-TR" dirty="0"/>
          </a:p>
          <a:p>
            <a:pPr>
              <a:buFontTx/>
              <a:buChar char="-"/>
            </a:pPr>
            <a:r>
              <a:rPr lang="tr-TR" dirty="0"/>
              <a:t>I </a:t>
            </a:r>
            <a:r>
              <a:rPr lang="tr-TR" dirty="0" err="1"/>
              <a:t>will</a:t>
            </a:r>
            <a:r>
              <a:rPr lang="tr-TR" dirty="0"/>
              <a:t> </a:t>
            </a:r>
            <a:r>
              <a:rPr lang="tr-TR" dirty="0" err="1"/>
              <a:t>call</a:t>
            </a:r>
            <a:r>
              <a:rPr lang="tr-TR" dirty="0"/>
              <a:t> it </a:t>
            </a:r>
            <a:r>
              <a:rPr lang="tr-TR" dirty="0" err="1"/>
              <a:t>central</a:t>
            </a:r>
            <a:r>
              <a:rPr lang="tr-TR" dirty="0"/>
              <a:t> car </a:t>
            </a:r>
            <a:r>
              <a:rPr lang="tr-TR" dirty="0" err="1"/>
              <a:t>policy</a:t>
            </a:r>
            <a:r>
              <a:rPr lang="tr-TR" dirty="0"/>
              <a:t>.</a:t>
            </a:r>
          </a:p>
        </p:txBody>
      </p:sp>
    </p:spTree>
    <p:extLst>
      <p:ext uri="{BB962C8B-B14F-4D97-AF65-F5344CB8AC3E}">
        <p14:creationId xmlns:p14="http://schemas.microsoft.com/office/powerpoint/2010/main" val="23602085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ntegral">
  <a:themeElements>
    <a:clrScheme name="E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E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557</TotalTime>
  <Words>908</Words>
  <Application>Microsoft Office PowerPoint</Application>
  <PresentationFormat>Geniş ekran</PresentationFormat>
  <Paragraphs>84</Paragraphs>
  <Slides>25</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25</vt:i4>
      </vt:variant>
    </vt:vector>
  </HeadingPairs>
  <TitlesOfParts>
    <vt:vector size="29" baseType="lpstr">
      <vt:lpstr>Tw Cen MT</vt:lpstr>
      <vt:lpstr>Tw Cen MT Condensed</vt:lpstr>
      <vt:lpstr>Wingdings 3</vt:lpstr>
      <vt:lpstr>Entegral</vt:lpstr>
      <vt:lpstr>CENTRAL CAR POLICY</vt:lpstr>
      <vt:lpstr>CONTENT</vt:lpstr>
      <vt:lpstr>PROBLEM DESCRIPTION</vt:lpstr>
      <vt:lpstr>TO BE VICTIMIZED WAYS</vt:lpstr>
      <vt:lpstr>TO BE VICTIMIZED WAYS</vt:lpstr>
      <vt:lpstr>TO BE VICTIMIZED WAYS</vt:lpstr>
      <vt:lpstr>HYPOTHESIS</vt:lpstr>
      <vt:lpstr>SCOPE</vt:lpstr>
      <vt:lpstr>SOLUTION PROPOSAL</vt:lpstr>
      <vt:lpstr>DIFFERENCE WITH THE EXIST</vt:lpstr>
      <vt:lpstr>DIFFERENCE WITH THE EXIST</vt:lpstr>
      <vt:lpstr>WHAT IS CENTRAL CAR POLICY ?</vt:lpstr>
      <vt:lpstr>SYSTEM OVERVIEW</vt:lpstr>
      <vt:lpstr>SYSTEM ARCHITECTURE</vt:lpstr>
      <vt:lpstr>System actıvıtıes</vt:lpstr>
      <vt:lpstr>SYSTEM ACTIVITIES</vt:lpstr>
      <vt:lpstr>System scenarıo</vt:lpstr>
      <vt:lpstr>SYSTEM ACTIVITIES</vt:lpstr>
      <vt:lpstr>Some PROJECT FEATURES WITH REQUIREMENTS</vt:lpstr>
      <vt:lpstr>USER INTERFACE</vt:lpstr>
      <vt:lpstr>USER INTERFACE</vt:lpstr>
      <vt:lpstr>USER INTERFACE</vt:lpstr>
      <vt:lpstr>Some potentıal rısks</vt:lpstr>
      <vt:lpstr>THANKS FOR LISTENING</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CAR POLICY</dc:title>
  <dc:creator>TOLGA ÇOBANOĞLU</dc:creator>
  <cp:lastModifiedBy>TOLGA ÇOBANOĞLU</cp:lastModifiedBy>
  <cp:revision>45</cp:revision>
  <dcterms:created xsi:type="dcterms:W3CDTF">2021-12-19T15:17:41Z</dcterms:created>
  <dcterms:modified xsi:type="dcterms:W3CDTF">2021-12-30T06:27:50Z</dcterms:modified>
</cp:coreProperties>
</file>